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56" r:id="rId2"/>
  </p:sldIdLst>
  <p:sldSz cx="30275213" cy="42803763"/>
  <p:notesSz cx="6858000" cy="9144000"/>
  <p:defaultTextStyle>
    <a:defPPr>
      <a:defRPr lang="en-US"/>
    </a:defPPr>
    <a:lvl1pPr marL="0" algn="l" defTabSz="3507601" rtl="0" eaLnBrk="1" latinLnBrk="0" hangingPunct="1">
      <a:defRPr sz="6904" kern="1200">
        <a:solidFill>
          <a:schemeClr val="tx1"/>
        </a:solidFill>
        <a:latin typeface="+mn-lt"/>
        <a:ea typeface="+mn-ea"/>
        <a:cs typeface="+mn-cs"/>
      </a:defRPr>
    </a:lvl1pPr>
    <a:lvl2pPr marL="1753800" algn="l" defTabSz="3507601" rtl="0" eaLnBrk="1" latinLnBrk="0" hangingPunct="1">
      <a:defRPr sz="6904" kern="1200">
        <a:solidFill>
          <a:schemeClr val="tx1"/>
        </a:solidFill>
        <a:latin typeface="+mn-lt"/>
        <a:ea typeface="+mn-ea"/>
        <a:cs typeface="+mn-cs"/>
      </a:defRPr>
    </a:lvl2pPr>
    <a:lvl3pPr marL="3507601" algn="l" defTabSz="3507601" rtl="0" eaLnBrk="1" latinLnBrk="0" hangingPunct="1">
      <a:defRPr sz="6904" kern="1200">
        <a:solidFill>
          <a:schemeClr val="tx1"/>
        </a:solidFill>
        <a:latin typeface="+mn-lt"/>
        <a:ea typeface="+mn-ea"/>
        <a:cs typeface="+mn-cs"/>
      </a:defRPr>
    </a:lvl3pPr>
    <a:lvl4pPr marL="5261403" algn="l" defTabSz="3507601" rtl="0" eaLnBrk="1" latinLnBrk="0" hangingPunct="1">
      <a:defRPr sz="6904" kern="1200">
        <a:solidFill>
          <a:schemeClr val="tx1"/>
        </a:solidFill>
        <a:latin typeface="+mn-lt"/>
        <a:ea typeface="+mn-ea"/>
        <a:cs typeface="+mn-cs"/>
      </a:defRPr>
    </a:lvl4pPr>
    <a:lvl5pPr marL="7015203" algn="l" defTabSz="3507601" rtl="0" eaLnBrk="1" latinLnBrk="0" hangingPunct="1">
      <a:defRPr sz="6904" kern="1200">
        <a:solidFill>
          <a:schemeClr val="tx1"/>
        </a:solidFill>
        <a:latin typeface="+mn-lt"/>
        <a:ea typeface="+mn-ea"/>
        <a:cs typeface="+mn-cs"/>
      </a:defRPr>
    </a:lvl5pPr>
    <a:lvl6pPr marL="8769005" algn="l" defTabSz="3507601" rtl="0" eaLnBrk="1" latinLnBrk="0" hangingPunct="1">
      <a:defRPr sz="6904" kern="1200">
        <a:solidFill>
          <a:schemeClr val="tx1"/>
        </a:solidFill>
        <a:latin typeface="+mn-lt"/>
        <a:ea typeface="+mn-ea"/>
        <a:cs typeface="+mn-cs"/>
      </a:defRPr>
    </a:lvl6pPr>
    <a:lvl7pPr marL="10522805" algn="l" defTabSz="3507601" rtl="0" eaLnBrk="1" latinLnBrk="0" hangingPunct="1">
      <a:defRPr sz="6904" kern="1200">
        <a:solidFill>
          <a:schemeClr val="tx1"/>
        </a:solidFill>
        <a:latin typeface="+mn-lt"/>
        <a:ea typeface="+mn-ea"/>
        <a:cs typeface="+mn-cs"/>
      </a:defRPr>
    </a:lvl7pPr>
    <a:lvl8pPr marL="12276607" algn="l" defTabSz="3507601" rtl="0" eaLnBrk="1" latinLnBrk="0" hangingPunct="1">
      <a:defRPr sz="6904" kern="1200">
        <a:solidFill>
          <a:schemeClr val="tx1"/>
        </a:solidFill>
        <a:latin typeface="+mn-lt"/>
        <a:ea typeface="+mn-ea"/>
        <a:cs typeface="+mn-cs"/>
      </a:defRPr>
    </a:lvl8pPr>
    <a:lvl9pPr marL="14030407" algn="l" defTabSz="3507601" rtl="0" eaLnBrk="1" latinLnBrk="0" hangingPunct="1">
      <a:defRPr sz="6904"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059" userDrawn="1">
          <p15:clr>
            <a:srgbClr val="A4A3A4"/>
          </p15:clr>
        </p15:guide>
        <p15:guide id="2" pos="6360" userDrawn="1">
          <p15:clr>
            <a:srgbClr val="A4A3A4"/>
          </p15:clr>
        </p15:guide>
        <p15:guide id="3" pos="12597" userDrawn="1">
          <p15:clr>
            <a:srgbClr val="A4A3A4"/>
          </p15:clr>
        </p15:guide>
        <p15:guide id="4" orient="horz" pos="17972" userDrawn="1">
          <p15:clr>
            <a:srgbClr val="A4A3A4"/>
          </p15:clr>
        </p15:guide>
        <p15:guide id="5" pos="464" userDrawn="1">
          <p15:clr>
            <a:srgbClr val="A4A3A4"/>
          </p15:clr>
        </p15:guide>
        <p15:guide id="6" orient="horz" pos="781" userDrawn="1">
          <p15:clr>
            <a:srgbClr val="A4A3A4"/>
          </p15:clr>
        </p15:guide>
        <p15:guide id="7" orient="horz" pos="26182" userDrawn="1">
          <p15:clr>
            <a:srgbClr val="A4A3A4"/>
          </p15:clr>
        </p15:guide>
        <p15:guide id="10" pos="18607" userDrawn="1">
          <p15:clr>
            <a:srgbClr val="A4A3A4"/>
          </p15:clr>
        </p15:guide>
        <p15:guide id="11" pos="6451" userDrawn="1">
          <p15:clr>
            <a:srgbClr val="A4A3A4"/>
          </p15:clr>
        </p15:guide>
        <p15:guide id="12" pos="12824" userDrawn="1">
          <p15:clr>
            <a:srgbClr val="A4A3A4"/>
          </p15:clr>
        </p15:guide>
        <p15:guide id="13" pos="6247" userDrawn="1">
          <p15:clr>
            <a:srgbClr val="A4A3A4"/>
          </p15:clr>
        </p15:guide>
        <p15:guide id="15" pos="12711" userDrawn="1">
          <p15:clr>
            <a:srgbClr val="A4A3A4"/>
          </p15:clr>
        </p15:guide>
        <p15:guide id="16" orient="horz" pos="246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266"/>
    <a:srgbClr val="E66914"/>
    <a:srgbClr val="FF8000"/>
    <a:srgbClr val="BDD7EE"/>
    <a:srgbClr val="EA6B14"/>
    <a:srgbClr val="EC7728"/>
    <a:srgbClr val="EB701D"/>
    <a:srgbClr val="F2F8EE"/>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p:scale>
          <a:sx n="70" d="100"/>
          <a:sy n="70" d="100"/>
        </p:scale>
        <p:origin x="-8448" y="-2568"/>
      </p:cViewPr>
      <p:guideLst>
        <p:guide orient="horz" pos="9059"/>
        <p:guide pos="6360"/>
        <p:guide pos="12597"/>
        <p:guide orient="horz" pos="17972"/>
        <p:guide pos="464"/>
        <p:guide orient="horz" pos="781"/>
        <p:guide orient="horz" pos="26182"/>
        <p:guide pos="18607"/>
        <p:guide pos="6451"/>
        <p:guide pos="12824"/>
        <p:guide pos="6247"/>
        <p:guide pos="12711"/>
        <p:guide orient="horz" pos="24640"/>
      </p:guideLst>
    </p:cSldViewPr>
  </p:slideViewPr>
  <p:notesTextViewPr>
    <p:cViewPr>
      <p:scale>
        <a:sx n="1" d="1"/>
        <a:sy n="1" d="1"/>
      </p:scale>
      <p:origin x="0" y="0"/>
    </p:cViewPr>
  </p:notesTextViewPr>
  <p:gridSpacing cx="180000" cy="1800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E1506E-7F9F-4B64-BDEB-1EDFB94E069C}" type="datetimeFigureOut">
              <a:rPr lang="en-AU" smtClean="0"/>
              <a:t>5/07/2022</a:t>
            </a:fld>
            <a:endParaRPr lang="en-AU"/>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E42A7-86D7-4C4A-A3A1-96154AD66BED}" type="slidenum">
              <a:rPr lang="en-AU" smtClean="0"/>
              <a:t>‹#›</a:t>
            </a:fld>
            <a:endParaRPr lang="en-AU"/>
          </a:p>
        </p:txBody>
      </p:sp>
    </p:spTree>
    <p:extLst>
      <p:ext uri="{BB962C8B-B14F-4D97-AF65-F5344CB8AC3E}">
        <p14:creationId xmlns:p14="http://schemas.microsoft.com/office/powerpoint/2010/main" val="4234179237"/>
      </p:ext>
    </p:extLst>
  </p:cSld>
  <p:clrMap bg1="lt1" tx1="dk1" bg2="lt2" tx2="dk2" accent1="accent1" accent2="accent2" accent3="accent3" accent4="accent4" accent5="accent5" accent6="accent6" hlink="hlink" folHlink="folHlink"/>
  <p:notesStyle>
    <a:lvl1pPr marL="0" algn="l" defTabSz="3507601" rtl="0" eaLnBrk="1" latinLnBrk="0" hangingPunct="1">
      <a:defRPr sz="4603" kern="1200">
        <a:solidFill>
          <a:schemeClr val="tx1"/>
        </a:solidFill>
        <a:latin typeface="+mn-lt"/>
        <a:ea typeface="+mn-ea"/>
        <a:cs typeface="+mn-cs"/>
      </a:defRPr>
    </a:lvl1pPr>
    <a:lvl2pPr marL="1753800" algn="l" defTabSz="3507601" rtl="0" eaLnBrk="1" latinLnBrk="0" hangingPunct="1">
      <a:defRPr sz="4603" kern="1200">
        <a:solidFill>
          <a:schemeClr val="tx1"/>
        </a:solidFill>
        <a:latin typeface="+mn-lt"/>
        <a:ea typeface="+mn-ea"/>
        <a:cs typeface="+mn-cs"/>
      </a:defRPr>
    </a:lvl2pPr>
    <a:lvl3pPr marL="3507601" algn="l" defTabSz="3507601" rtl="0" eaLnBrk="1" latinLnBrk="0" hangingPunct="1">
      <a:defRPr sz="4603" kern="1200">
        <a:solidFill>
          <a:schemeClr val="tx1"/>
        </a:solidFill>
        <a:latin typeface="+mn-lt"/>
        <a:ea typeface="+mn-ea"/>
        <a:cs typeface="+mn-cs"/>
      </a:defRPr>
    </a:lvl3pPr>
    <a:lvl4pPr marL="5261403" algn="l" defTabSz="3507601" rtl="0" eaLnBrk="1" latinLnBrk="0" hangingPunct="1">
      <a:defRPr sz="4603" kern="1200">
        <a:solidFill>
          <a:schemeClr val="tx1"/>
        </a:solidFill>
        <a:latin typeface="+mn-lt"/>
        <a:ea typeface="+mn-ea"/>
        <a:cs typeface="+mn-cs"/>
      </a:defRPr>
    </a:lvl4pPr>
    <a:lvl5pPr marL="7015203" algn="l" defTabSz="3507601" rtl="0" eaLnBrk="1" latinLnBrk="0" hangingPunct="1">
      <a:defRPr sz="4603" kern="1200">
        <a:solidFill>
          <a:schemeClr val="tx1"/>
        </a:solidFill>
        <a:latin typeface="+mn-lt"/>
        <a:ea typeface="+mn-ea"/>
        <a:cs typeface="+mn-cs"/>
      </a:defRPr>
    </a:lvl5pPr>
    <a:lvl6pPr marL="8769005" algn="l" defTabSz="3507601" rtl="0" eaLnBrk="1" latinLnBrk="0" hangingPunct="1">
      <a:defRPr sz="4603" kern="1200">
        <a:solidFill>
          <a:schemeClr val="tx1"/>
        </a:solidFill>
        <a:latin typeface="+mn-lt"/>
        <a:ea typeface="+mn-ea"/>
        <a:cs typeface="+mn-cs"/>
      </a:defRPr>
    </a:lvl6pPr>
    <a:lvl7pPr marL="10522805" algn="l" defTabSz="3507601" rtl="0" eaLnBrk="1" latinLnBrk="0" hangingPunct="1">
      <a:defRPr sz="4603" kern="1200">
        <a:solidFill>
          <a:schemeClr val="tx1"/>
        </a:solidFill>
        <a:latin typeface="+mn-lt"/>
        <a:ea typeface="+mn-ea"/>
        <a:cs typeface="+mn-cs"/>
      </a:defRPr>
    </a:lvl7pPr>
    <a:lvl8pPr marL="12276607" algn="l" defTabSz="3507601" rtl="0" eaLnBrk="1" latinLnBrk="0" hangingPunct="1">
      <a:defRPr sz="4603" kern="1200">
        <a:solidFill>
          <a:schemeClr val="tx1"/>
        </a:solidFill>
        <a:latin typeface="+mn-lt"/>
        <a:ea typeface="+mn-ea"/>
        <a:cs typeface="+mn-cs"/>
      </a:defRPr>
    </a:lvl8pPr>
    <a:lvl9pPr marL="14030407" algn="l" defTabSz="3507601" rtl="0" eaLnBrk="1" latinLnBrk="0" hangingPunct="1">
      <a:defRPr sz="4603"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295CDC-E3FE-458F-9B44-DB9AE0DFD588}" type="datetimeFigureOut">
              <a:rPr lang="en-AU" smtClean="0"/>
              <a:t>5/07/2022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3608046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95CDC-E3FE-458F-9B44-DB9AE0DFD588}" type="datetimeFigureOut">
              <a:rPr lang="en-AU" smtClean="0"/>
              <a:t>5/07/2022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1246576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95CDC-E3FE-458F-9B44-DB9AE0DFD588}" type="datetimeFigureOut">
              <a:rPr lang="en-AU" smtClean="0"/>
              <a:t>5/07/2022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969380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95CDC-E3FE-458F-9B44-DB9AE0DFD588}" type="datetimeFigureOut">
              <a:rPr lang="en-AU" smtClean="0"/>
              <a:t>5/07/2022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2319362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295CDC-E3FE-458F-9B44-DB9AE0DFD588}" type="datetimeFigureOut">
              <a:rPr lang="en-AU" smtClean="0"/>
              <a:t>5/07/2022</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4034325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295CDC-E3FE-458F-9B44-DB9AE0DFD588}" type="datetimeFigureOut">
              <a:rPr lang="en-AU" smtClean="0"/>
              <a:t>5/07/2022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260371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295CDC-E3FE-458F-9B44-DB9AE0DFD588}" type="datetimeFigureOut">
              <a:rPr lang="en-AU" smtClean="0"/>
              <a:t>5/07/2022</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2880678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295CDC-E3FE-458F-9B44-DB9AE0DFD588}" type="datetimeFigureOut">
              <a:rPr lang="en-AU" smtClean="0"/>
              <a:t>5/07/2022</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1920472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295CDC-E3FE-458F-9B44-DB9AE0DFD588}" type="datetimeFigureOut">
              <a:rPr lang="en-AU" smtClean="0"/>
              <a:t>5/07/2022</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4022544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14295CDC-E3FE-458F-9B44-DB9AE0DFD588}" type="datetimeFigureOut">
              <a:rPr lang="en-AU" smtClean="0"/>
              <a:t>5/07/2022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3376571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14295CDC-E3FE-458F-9B44-DB9AE0DFD588}" type="datetimeFigureOut">
              <a:rPr lang="en-AU" smtClean="0"/>
              <a:t>5/07/2022</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40281A7C-00D3-4057-806E-4254A182DCDC}" type="slidenum">
              <a:rPr lang="en-AU" smtClean="0"/>
              <a:t>‹#›</a:t>
            </a:fld>
            <a:endParaRPr lang="en-AU"/>
          </a:p>
        </p:txBody>
      </p:sp>
    </p:spTree>
    <p:extLst>
      <p:ext uri="{BB962C8B-B14F-4D97-AF65-F5344CB8AC3E}">
        <p14:creationId xmlns:p14="http://schemas.microsoft.com/office/powerpoint/2010/main" val="3448080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14295CDC-E3FE-458F-9B44-DB9AE0DFD588}" type="datetimeFigureOut">
              <a:rPr lang="en-AU" smtClean="0"/>
              <a:t>5/07/2022</a:t>
            </a:fld>
            <a:endParaRPr lang="en-AU"/>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40281A7C-00D3-4057-806E-4254A182DCDC}" type="slidenum">
              <a:rPr lang="en-AU" smtClean="0"/>
              <a:t>‹#›</a:t>
            </a:fld>
            <a:endParaRPr lang="en-AU"/>
          </a:p>
        </p:txBody>
      </p:sp>
    </p:spTree>
    <p:extLst>
      <p:ext uri="{BB962C8B-B14F-4D97-AF65-F5344CB8AC3E}">
        <p14:creationId xmlns:p14="http://schemas.microsoft.com/office/powerpoint/2010/main" val="77532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9.jpeg"/><Relationship Id="rId3" Type="http://schemas.openxmlformats.org/officeDocument/2006/relationships/hyperlink" Target="http://www.ala.org.au/" TargetMode="External"/><Relationship Id="rId7" Type="http://schemas.openxmlformats.org/officeDocument/2006/relationships/image" Target="../media/image4.png"/><Relationship Id="rId12" Type="http://schemas.openxmlformats.org/officeDocument/2006/relationships/image" Target="../media/image8.png"/><Relationship Id="rId17" Type="http://schemas.openxmlformats.org/officeDocument/2006/relationships/hyperlink" Target="continental-variation-in-species-level-niche-width.html" TargetMode="External"/><Relationship Id="rId2" Type="http://schemas.openxmlformats.org/officeDocument/2006/relationships/hyperlink" Target="discussion.html" TargetMode="External"/><Relationship Id="rId16" Type="http://schemas.openxmlformats.org/officeDocument/2006/relationships/hyperlink" Target="introduction.html" TargetMode="Externa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hyperlink" Target="https://research.csiro.au/macroecologicalmodelling/" TargetMode="External"/><Relationship Id="rId5" Type="http://schemas.openxmlformats.org/officeDocument/2006/relationships/image" Target="../media/image2.png"/><Relationship Id="rId15" Type="http://schemas.openxmlformats.org/officeDocument/2006/relationships/hyperlink" Target="bioregional-primary-productivity-and-community-level-niche-width.html" TargetMode="External"/><Relationship Id="rId10" Type="http://schemas.openxmlformats.org/officeDocument/2006/relationships/image" Target="../media/image7.png"/><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39" name="TextBox 38"/>
          <p:cNvSpPr txBox="1"/>
          <p:nvPr/>
        </p:nvSpPr>
        <p:spPr>
          <a:xfrm>
            <a:off x="772231" y="5489917"/>
            <a:ext cx="9144882" cy="2677656"/>
          </a:xfrm>
          <a:prstGeom prst="rect">
            <a:avLst/>
          </a:prstGeom>
          <a:noFill/>
          <a:ln>
            <a:noFill/>
          </a:ln>
        </p:spPr>
        <p:txBody>
          <a:bodyPr wrap="square" rtlCol="0">
            <a:spAutoFit/>
          </a:bodyPr>
          <a:lstStyle/>
          <a:p>
            <a:r>
              <a:rPr lang="en-GB" sz="2400" dirty="0">
                <a:latin typeface="Arial" panose="020B0604020202020204" pitchFamily="34" charset="0"/>
                <a:cs typeface="Arial" panose="020B0604020202020204" pitchFamily="34" charset="0"/>
              </a:rPr>
              <a:t>Conserving different spatio-temporal dimensions of biological diversity may help maintain ecosystem functions such as primary productivity under global change. </a:t>
            </a:r>
            <a:r>
              <a:rPr lang="en-AU" sz="2400" dirty="0">
                <a:latin typeface="Arial" panose="020B0604020202020204" pitchFamily="34" charset="0"/>
                <a:cs typeface="Arial" panose="020B0604020202020204" pitchFamily="34" charset="0"/>
              </a:rPr>
              <a:t>The range of environmental conditions that plant species occupy - their environmental niche widths - approximate the degree of ecological specialisation in </a:t>
            </a:r>
            <a:br>
              <a:rPr lang="en-AU" sz="2400" dirty="0">
                <a:latin typeface="Arial" panose="020B0604020202020204" pitchFamily="34" charset="0"/>
                <a:cs typeface="Arial" panose="020B0604020202020204" pitchFamily="34" charset="0"/>
              </a:rPr>
            </a:br>
            <a:r>
              <a:rPr lang="en-AU" sz="2400" dirty="0">
                <a:latin typeface="Arial" panose="020B0604020202020204" pitchFamily="34" charset="0"/>
                <a:cs typeface="Arial" panose="020B0604020202020204" pitchFamily="34" charset="0"/>
              </a:rPr>
              <a:t>a community, potentially influencing current primary productivity (</a:t>
            </a:r>
            <a:r>
              <a:rPr lang="en-AU" sz="2400" b="1" dirty="0">
                <a:latin typeface="Arial" panose="020B0604020202020204" pitchFamily="34" charset="0"/>
                <a:cs typeface="Arial" panose="020B0604020202020204" pitchFamily="34" charset="0"/>
              </a:rPr>
              <a:t>Fig. 1</a:t>
            </a:r>
            <a:r>
              <a:rPr lang="en-AU" sz="2400" dirty="0">
                <a:latin typeface="Arial" panose="020B0604020202020204" pitchFamily="34" charset="0"/>
                <a:cs typeface="Arial" panose="020B0604020202020204" pitchFamily="34" charset="0"/>
              </a:rPr>
              <a:t>).</a:t>
            </a:r>
          </a:p>
        </p:txBody>
      </p:sp>
      <p:sp>
        <p:nvSpPr>
          <p:cNvPr id="41" name="TextBox 40"/>
          <p:cNvSpPr txBox="1"/>
          <p:nvPr/>
        </p:nvSpPr>
        <p:spPr>
          <a:xfrm>
            <a:off x="20363236" y="5489917"/>
            <a:ext cx="9175377" cy="4524315"/>
          </a:xfrm>
          <a:prstGeom prst="rect">
            <a:avLst/>
          </a:prstGeom>
          <a:noFill/>
          <a:ln>
            <a:noFill/>
          </a:ln>
        </p:spPr>
        <p:txBody>
          <a:bodyPr wrap="square" rtlCol="0">
            <a:spAutoFit/>
          </a:bodyPr>
          <a:lstStyle/>
          <a:p>
            <a:r>
              <a:rPr lang="en-GB" sz="2400" dirty="0">
                <a:latin typeface="Arial" panose="020B0604020202020204" pitchFamily="34" charset="0"/>
                <a:cs typeface="Arial" panose="020B0604020202020204" pitchFamily="34" charset="0"/>
              </a:rPr>
              <a:t>Preliminary models suggest the influence of community mean niche width on primary productivity is greater than either rainfall or temperature themselves. However, community mean leaf area </a:t>
            </a:r>
            <a:br>
              <a:rPr lang="en-GB" sz="2400" dirty="0">
                <a:latin typeface="Arial" panose="020B0604020202020204" pitchFamily="34" charset="0"/>
                <a:cs typeface="Arial" panose="020B0604020202020204" pitchFamily="34" charset="0"/>
              </a:rPr>
            </a:br>
            <a:r>
              <a:rPr lang="en-GB" sz="2400" dirty="0">
                <a:latin typeface="Arial" panose="020B0604020202020204" pitchFamily="34" charset="0"/>
                <a:cs typeface="Arial" panose="020B0604020202020204" pitchFamily="34" charset="0"/>
              </a:rPr>
              <a:t>is a stronger influence on primary productivity than temperature niche width. Communities with </a:t>
            </a:r>
            <a:r>
              <a:rPr lang="en-GB" sz="2400" i="1" dirty="0">
                <a:latin typeface="Arial" panose="020B0604020202020204" pitchFamily="34" charset="0"/>
                <a:cs typeface="Arial" panose="020B0604020202020204" pitchFamily="34" charset="0"/>
              </a:rPr>
              <a:t>wider</a:t>
            </a:r>
            <a:r>
              <a:rPr lang="en-GB" sz="2400" dirty="0">
                <a:latin typeface="Arial" panose="020B0604020202020204" pitchFamily="34" charset="0"/>
                <a:cs typeface="Arial" panose="020B0604020202020204" pitchFamily="34" charset="0"/>
              </a:rPr>
              <a:t> mean rainfall niches have greater magnitude and lower variation of primary productivity. Conversely, communities with </a:t>
            </a:r>
            <a:r>
              <a:rPr lang="en-GB" sz="2400" i="1" dirty="0">
                <a:latin typeface="Arial" panose="020B0604020202020204" pitchFamily="34" charset="0"/>
                <a:cs typeface="Arial" panose="020B0604020202020204" pitchFamily="34" charset="0"/>
              </a:rPr>
              <a:t>narrower</a:t>
            </a:r>
            <a:r>
              <a:rPr lang="en-GB" sz="2400" dirty="0">
                <a:latin typeface="Arial" panose="020B0604020202020204" pitchFamily="34" charset="0"/>
                <a:cs typeface="Arial" panose="020B0604020202020204" pitchFamily="34" charset="0"/>
              </a:rPr>
              <a:t> mean temperature niches have greater primary productivity magnitude and lower variation. </a:t>
            </a:r>
          </a:p>
          <a:p>
            <a:endParaRPr lang="en-GB" sz="2400" dirty="0">
              <a:latin typeface="Arial" panose="020B0604020202020204" pitchFamily="34" charset="0"/>
              <a:cs typeface="Arial" panose="020B0604020202020204" pitchFamily="34" charset="0"/>
            </a:endParaRPr>
          </a:p>
          <a:p>
            <a:r>
              <a:rPr lang="en-GB" sz="2400" dirty="0">
                <a:latin typeface="Arial" panose="020B0604020202020204" pitchFamily="34" charset="0"/>
                <a:cs typeface="Arial" panose="020B0604020202020204" pitchFamily="34" charset="0"/>
              </a:rPr>
              <a:t>Further modelling could incorporate the effects of spatial non-stationarity and phylogenetic relationships between species on ecosystem functions such as primary productivity.</a:t>
            </a:r>
            <a:endParaRPr lang="en-AU" sz="2400" dirty="0">
              <a:solidFill>
                <a:srgbClr val="FF00FF"/>
              </a:solidFill>
              <a:latin typeface="Arial" panose="020B0604020202020204" pitchFamily="34" charset="0"/>
              <a:cs typeface="Arial" panose="020B0604020202020204" pitchFamily="34" charset="0"/>
            </a:endParaRPr>
          </a:p>
        </p:txBody>
      </p:sp>
      <p:sp>
        <p:nvSpPr>
          <p:cNvPr id="214" name="TextBox 213"/>
          <p:cNvSpPr txBox="1"/>
          <p:nvPr/>
        </p:nvSpPr>
        <p:spPr>
          <a:xfrm>
            <a:off x="756677" y="16229619"/>
            <a:ext cx="9160436" cy="1938992"/>
          </a:xfrm>
          <a:prstGeom prst="rect">
            <a:avLst/>
          </a:prstGeom>
          <a:noFill/>
          <a:ln>
            <a:noFill/>
          </a:ln>
        </p:spPr>
        <p:txBody>
          <a:bodyPr wrap="square" rtlCol="0">
            <a:spAutoFit/>
          </a:bodyPr>
          <a:lstStyle/>
          <a:p>
            <a:r>
              <a:rPr lang="en-GB" sz="2400" dirty="0">
                <a:latin typeface="Arial" panose="020B0604020202020204" pitchFamily="34" charset="0"/>
                <a:cs typeface="Arial" panose="020B0604020202020204" pitchFamily="34" charset="0"/>
              </a:rPr>
              <a:t>We use structural equation models to test whether mean community niche width influences the magnitude and variation of community primary productivity in the Australian Wet Tropics, above and beyond community mean traits values (e.g. leaf area) and </a:t>
            </a:r>
            <a:r>
              <a:rPr lang="en-GB" sz="2400" i="1" dirty="0">
                <a:latin typeface="Arial" panose="020B0604020202020204" pitchFamily="34" charset="0"/>
                <a:cs typeface="Arial" panose="020B0604020202020204" pitchFamily="34" charset="0"/>
              </a:rPr>
              <a:t>current </a:t>
            </a:r>
            <a:r>
              <a:rPr lang="en-GB" sz="2400" dirty="0">
                <a:latin typeface="Arial" panose="020B0604020202020204" pitchFamily="34" charset="0"/>
                <a:cs typeface="Arial" panose="020B0604020202020204" pitchFamily="34" charset="0"/>
              </a:rPr>
              <a:t>environmental conditions.</a:t>
            </a:r>
            <a:endParaRPr lang="en-AU" sz="2400" dirty="0">
              <a:latin typeface="Arial" panose="020B0604020202020204" pitchFamily="34" charset="0"/>
              <a:cs typeface="Arial" panose="020B0604020202020204" pitchFamily="34" charset="0"/>
            </a:endParaRPr>
          </a:p>
        </p:txBody>
      </p:sp>
      <p:sp>
        <p:nvSpPr>
          <p:cNvPr id="232" name="TextBox 231"/>
          <p:cNvSpPr txBox="1"/>
          <p:nvPr/>
        </p:nvSpPr>
        <p:spPr>
          <a:xfrm>
            <a:off x="761175" y="20057161"/>
            <a:ext cx="9155938" cy="3046988"/>
          </a:xfrm>
          <a:prstGeom prst="rect">
            <a:avLst/>
          </a:prstGeom>
          <a:noFill/>
          <a:ln>
            <a:noFill/>
          </a:ln>
        </p:spPr>
        <p:txBody>
          <a:bodyPr wrap="square" rtlCol="0">
            <a:spAutoFit/>
          </a:bodyPr>
          <a:lstStyle/>
          <a:p>
            <a:r>
              <a:rPr lang="en-GB" sz="2400" dirty="0">
                <a:latin typeface="Arial" panose="020B0604020202020204" pitchFamily="34" charset="0"/>
                <a:cs typeface="Arial" panose="020B0604020202020204" pitchFamily="34" charset="0"/>
              </a:rPr>
              <a:t>Species niche width (NW, </a:t>
            </a:r>
            <a:r>
              <a:rPr lang="en-GB" sz="2400" b="1" dirty="0">
                <a:latin typeface="Arial" panose="020B0604020202020204" pitchFamily="34" charset="0"/>
                <a:cs typeface="Arial" panose="020B0604020202020204" pitchFamily="34" charset="0"/>
              </a:rPr>
              <a:t>Fig. 2</a:t>
            </a:r>
            <a:r>
              <a:rPr lang="en-GB" sz="2400" dirty="0">
                <a:latin typeface="Arial" panose="020B0604020202020204" pitchFamily="34" charset="0"/>
                <a:cs typeface="Arial" panose="020B0604020202020204" pitchFamily="34" charset="0"/>
              </a:rPr>
              <a:t>) is defined as the middle 90% of rainfall (mm) and temperature (°C) values for all geographic records of Wet Tropics tree species across Australia. </a:t>
            </a:r>
            <a:r>
              <a:rPr lang="en-AU" sz="2400" dirty="0">
                <a:solidFill>
                  <a:prstClr val="black"/>
                </a:solidFill>
                <a:latin typeface="Arial" pitchFamily="34" charset="0"/>
                <a:cs typeface="Arial" pitchFamily="34" charset="0"/>
              </a:rPr>
              <a:t>Trees with niches </a:t>
            </a:r>
            <a:r>
              <a:rPr lang="en-AU" sz="2400" i="1" dirty="0">
                <a:solidFill>
                  <a:prstClr val="black"/>
                </a:solidFill>
                <a:latin typeface="Arial" pitchFamily="34" charset="0"/>
                <a:cs typeface="Arial" pitchFamily="34" charset="0"/>
              </a:rPr>
              <a:t>centred</a:t>
            </a:r>
            <a:r>
              <a:rPr lang="en-AU" sz="2400" dirty="0">
                <a:solidFill>
                  <a:prstClr val="black"/>
                </a:solidFill>
                <a:latin typeface="Arial" pitchFamily="34" charset="0"/>
                <a:cs typeface="Arial" pitchFamily="34" charset="0"/>
              </a:rPr>
              <a:t> beyond the middle 90% of temperature values OR the driest 5% of rainfall values for the Wet Tropics - based on their geographic records - were excluded from analysis.</a:t>
            </a:r>
            <a:r>
              <a:rPr lang="en-GB" sz="2400" dirty="0">
                <a:latin typeface="Arial" panose="020B0604020202020204" pitchFamily="34" charset="0"/>
                <a:cs typeface="Arial" panose="020B0604020202020204" pitchFamily="34" charset="0"/>
              </a:rPr>
              <a:t> Community niche width is defined as the average niche width of all tree species occurring at each of 492 Wet Tropics sites.</a:t>
            </a:r>
            <a:endParaRPr lang="en-AU" sz="2400" dirty="0">
              <a:latin typeface="Arial" panose="020B0604020202020204" pitchFamily="34" charset="0"/>
              <a:cs typeface="Arial" panose="020B0604020202020204" pitchFamily="34" charset="0"/>
            </a:endParaRPr>
          </a:p>
        </p:txBody>
      </p:sp>
      <p:sp>
        <p:nvSpPr>
          <p:cNvPr id="248" name="TextBox 247"/>
          <p:cNvSpPr txBox="1"/>
          <p:nvPr/>
        </p:nvSpPr>
        <p:spPr>
          <a:xfrm>
            <a:off x="736599" y="15294107"/>
            <a:ext cx="9180513" cy="707886"/>
          </a:xfrm>
          <a:prstGeom prst="rect">
            <a:avLst/>
          </a:prstGeom>
          <a:noFill/>
        </p:spPr>
        <p:txBody>
          <a:bodyPr wrap="square" rtlCol="0">
            <a:spAutoFit/>
          </a:bodyPr>
          <a:lstStyle/>
          <a:p>
            <a:r>
              <a:rPr lang="en-AU" sz="2000" b="1" dirty="0">
                <a:solidFill>
                  <a:prstClr val="black"/>
                </a:solidFill>
                <a:latin typeface="Arial" pitchFamily="34" charset="0"/>
                <a:cs typeface="Arial" pitchFamily="34" charset="0"/>
              </a:rPr>
              <a:t>Fig. 1). </a:t>
            </a:r>
            <a:r>
              <a:rPr lang="en-AU" sz="2000" dirty="0">
                <a:solidFill>
                  <a:prstClr val="black"/>
                </a:solidFill>
                <a:latin typeface="Arial" pitchFamily="34" charset="0"/>
                <a:cs typeface="Arial" pitchFamily="34" charset="0"/>
              </a:rPr>
              <a:t>Conceptual equation predicting wider community mean niche widths drive lower magnitude and greater variation of community primary productivity.</a:t>
            </a:r>
          </a:p>
        </p:txBody>
      </p:sp>
      <p:sp>
        <p:nvSpPr>
          <p:cNvPr id="255" name="TextBox 254"/>
          <p:cNvSpPr txBox="1"/>
          <p:nvPr/>
        </p:nvSpPr>
        <p:spPr>
          <a:xfrm>
            <a:off x="761986" y="40430488"/>
            <a:ext cx="9155938" cy="1631216"/>
          </a:xfrm>
          <a:prstGeom prst="rect">
            <a:avLst/>
          </a:prstGeom>
          <a:noFill/>
        </p:spPr>
        <p:txBody>
          <a:bodyPr wrap="square" rtlCol="0">
            <a:spAutoFit/>
          </a:bodyPr>
          <a:lstStyle/>
          <a:p>
            <a:r>
              <a:rPr lang="en-AU" sz="2000" b="1" dirty="0">
                <a:solidFill>
                  <a:prstClr val="black"/>
                </a:solidFill>
                <a:latin typeface="Arial" pitchFamily="34" charset="0"/>
                <a:cs typeface="Arial" pitchFamily="34" charset="0"/>
              </a:rPr>
              <a:t>Fig. 3). </a:t>
            </a:r>
            <a:r>
              <a:rPr lang="en-AU" sz="2000" dirty="0">
                <a:solidFill>
                  <a:prstClr val="black"/>
                </a:solidFill>
                <a:latin typeface="Arial" pitchFamily="34" charset="0"/>
                <a:cs typeface="Arial" pitchFamily="34" charset="0"/>
              </a:rPr>
              <a:t>Scatterplots of primary productivity magnitude (</a:t>
            </a:r>
            <a:r>
              <a:rPr lang="en-AU" sz="2000" dirty="0">
                <a:latin typeface="Arial" panose="020B0604020202020204" pitchFamily="34" charset="0"/>
                <a:cs typeface="Arial" panose="020B0604020202020204" pitchFamily="34" charset="0"/>
              </a:rPr>
              <a:t>average daily gross primary productivity in grams of carbon from 01/2001-12/2012)</a:t>
            </a:r>
            <a:r>
              <a:rPr lang="en-AU" sz="2000" dirty="0">
                <a:solidFill>
                  <a:prstClr val="black"/>
                </a:solidFill>
                <a:latin typeface="Arial" pitchFamily="34" charset="0"/>
                <a:cs typeface="Arial" pitchFamily="34" charset="0"/>
              </a:rPr>
              <a:t> and variation (ratio of the standard deviation in primary productivity to the mean) for 492 Wet tropics tree communities. Second order polynomial regression lines are plotted in orange. </a:t>
            </a:r>
            <a:endParaRPr lang="en-AU" sz="2000" dirty="0">
              <a:solidFill>
                <a:srgbClr val="FF00FF"/>
              </a:solidFill>
              <a:latin typeface="Arial" pitchFamily="34" charset="0"/>
              <a:cs typeface="Arial" pitchFamily="34" charset="0"/>
            </a:endParaRPr>
          </a:p>
        </p:txBody>
      </p:sp>
      <p:sp>
        <p:nvSpPr>
          <p:cNvPr id="256" name="TextBox 255"/>
          <p:cNvSpPr txBox="1"/>
          <p:nvPr/>
        </p:nvSpPr>
        <p:spPr>
          <a:xfrm>
            <a:off x="10293518" y="40122711"/>
            <a:ext cx="9704220" cy="1631216"/>
          </a:xfrm>
          <a:prstGeom prst="rect">
            <a:avLst/>
          </a:prstGeom>
          <a:noFill/>
        </p:spPr>
        <p:txBody>
          <a:bodyPr wrap="square" rtlCol="0">
            <a:spAutoFit/>
          </a:bodyPr>
          <a:lstStyle/>
          <a:p>
            <a:r>
              <a:rPr lang="en-AU" sz="2000" b="1" dirty="0">
                <a:latin typeface="Arial" pitchFamily="34" charset="0"/>
                <a:cs typeface="Arial" pitchFamily="34" charset="0"/>
              </a:rPr>
              <a:t>Fig. 4). </a:t>
            </a:r>
            <a:r>
              <a:rPr lang="en-AU" sz="2000" i="1" dirty="0">
                <a:latin typeface="Arial" pitchFamily="34" charset="0"/>
                <a:cs typeface="Arial" pitchFamily="34" charset="0"/>
              </a:rPr>
              <a:t>Observed variable</a:t>
            </a:r>
            <a:r>
              <a:rPr lang="en-AU" sz="2000" dirty="0">
                <a:latin typeface="Arial" pitchFamily="34" charset="0"/>
                <a:cs typeface="Arial" pitchFamily="34" charset="0"/>
              </a:rPr>
              <a:t> structural equation models, assuming all variables are measured directly. </a:t>
            </a:r>
            <a:r>
              <a:rPr lang="en-GB" sz="2000" dirty="0">
                <a:latin typeface="Arial" panose="020B0604020202020204" pitchFamily="34" charset="0"/>
                <a:cs typeface="Arial" panose="020B0604020202020204" pitchFamily="34" charset="0"/>
              </a:rPr>
              <a:t>Single headed arrows represent hypothesised causal paths. Positive standardised path coefficients are in blue, negative in red and non-significant paths are dashed (</a:t>
            </a:r>
            <a:r>
              <a:rPr lang="el-GR" sz="2000" dirty="0">
                <a:latin typeface="Calibri" panose="020F0502020204030204" pitchFamily="34" charset="0"/>
                <a:cs typeface="Arial" panose="020B0604020202020204" pitchFamily="34" charset="0"/>
              </a:rPr>
              <a:t>α</a:t>
            </a:r>
            <a:r>
              <a:rPr lang="en-GB" sz="2000" dirty="0">
                <a:latin typeface="Arial" panose="020B0604020202020204" pitchFamily="34" charset="0"/>
                <a:cs typeface="Arial" panose="020B0604020202020204" pitchFamily="34" charset="0"/>
              </a:rPr>
              <a:t> = 0.05). Arrow width is proportional to strength of path coefficients,. </a:t>
            </a:r>
            <a:endParaRPr lang="en-AU" sz="2000" dirty="0">
              <a:latin typeface="Arial" pitchFamily="34" charset="0"/>
              <a:cs typeface="Arial" pitchFamily="34" charset="0"/>
            </a:endParaRPr>
          </a:p>
        </p:txBody>
      </p:sp>
      <p:sp>
        <p:nvSpPr>
          <p:cNvPr id="21" name="TextBox 20"/>
          <p:cNvSpPr txBox="1"/>
          <p:nvPr/>
        </p:nvSpPr>
        <p:spPr>
          <a:xfrm>
            <a:off x="732300" y="985592"/>
            <a:ext cx="28806312" cy="1754326"/>
          </a:xfrm>
          <a:prstGeom prst="rect">
            <a:avLst/>
          </a:prstGeom>
          <a:solidFill>
            <a:schemeClr val="tx1"/>
          </a:solidFill>
          <a:ln w="19050">
            <a:noFill/>
          </a:ln>
        </p:spPr>
        <p:txBody>
          <a:bodyPr wrap="square" rtlCol="0">
            <a:spAutoFit/>
          </a:bodyPr>
          <a:lstStyle/>
          <a:p>
            <a:r>
              <a:rPr lang="en-AU" sz="5400" b="1" dirty="0">
                <a:solidFill>
                  <a:schemeClr val="bg1"/>
                </a:solidFill>
                <a:latin typeface="Arial" panose="020B0604020202020204" pitchFamily="34" charset="0"/>
                <a:cs typeface="Arial" panose="020B0604020202020204" pitchFamily="34" charset="0"/>
              </a:rPr>
              <a:t>Bioregional primary productivity</a:t>
            </a:r>
            <a:br>
              <a:rPr lang="en-AU" sz="5400" b="1" dirty="0">
                <a:solidFill>
                  <a:schemeClr val="bg1"/>
                </a:solidFill>
                <a:latin typeface="Arial" panose="020B0604020202020204" pitchFamily="34" charset="0"/>
                <a:cs typeface="Arial" panose="020B0604020202020204" pitchFamily="34" charset="0"/>
              </a:rPr>
            </a:br>
            <a:r>
              <a:rPr lang="en-AU" sz="5400" b="1" dirty="0">
                <a:solidFill>
                  <a:schemeClr val="bg1"/>
                </a:solidFill>
                <a:latin typeface="Arial" panose="020B0604020202020204" pitchFamily="34" charset="0"/>
                <a:cs typeface="Arial" panose="020B0604020202020204" pitchFamily="34" charset="0"/>
              </a:rPr>
              <a:t>and community-level niche width</a:t>
            </a:r>
          </a:p>
        </p:txBody>
      </p:sp>
      <p:sp>
        <p:nvSpPr>
          <p:cNvPr id="27" name="TextBox 26"/>
          <p:cNvSpPr txBox="1"/>
          <p:nvPr/>
        </p:nvSpPr>
        <p:spPr>
          <a:xfrm>
            <a:off x="20353633" y="4169845"/>
            <a:ext cx="9184980" cy="923330"/>
          </a:xfrm>
          <a:prstGeom prst="rect">
            <a:avLst/>
          </a:prstGeom>
          <a:solidFill>
            <a:schemeClr val="tx1"/>
          </a:solidFill>
          <a:ln w="19050">
            <a:noFill/>
          </a:ln>
        </p:spPr>
        <p:txBody>
          <a:bodyPr wrap="square" rtlCol="0">
            <a:spAutoFit/>
          </a:bodyPr>
          <a:lstStyle/>
          <a:p>
            <a:r>
              <a:rPr lang="en-AU" sz="5400" b="1" dirty="0">
                <a:solidFill>
                  <a:schemeClr val="bg1"/>
                </a:solidFill>
                <a:latin typeface="Arial" panose="020B0604020202020204" pitchFamily="34" charset="0"/>
                <a:cs typeface="Arial" panose="020B0604020202020204" pitchFamily="34" charset="0"/>
                <a:hlinkClick r:id="rId2" action="ppaction://hlinkfile">
                  <a:extLst>
                    <a:ext uri="{A12FA001-AC4F-418D-AE19-62706E023703}">
                      <ahyp:hlinkClr xmlns:ahyp="http://schemas.microsoft.com/office/drawing/2018/hyperlinkcolor" val="tx"/>
                    </a:ext>
                  </a:extLst>
                </a:hlinkClick>
              </a:rPr>
              <a:t>Future directions</a:t>
            </a:r>
            <a:endParaRPr lang="en-AU" sz="5400" b="1" dirty="0">
              <a:solidFill>
                <a:schemeClr val="bg1"/>
              </a:solidFill>
              <a:latin typeface="Arial" panose="020B0604020202020204" pitchFamily="34" charset="0"/>
              <a:cs typeface="Arial" panose="020B0604020202020204" pitchFamily="34" charset="0"/>
            </a:endParaRPr>
          </a:p>
        </p:txBody>
      </p:sp>
      <p:sp>
        <p:nvSpPr>
          <p:cNvPr id="257" name="TextBox 256"/>
          <p:cNvSpPr txBox="1"/>
          <p:nvPr/>
        </p:nvSpPr>
        <p:spPr>
          <a:xfrm>
            <a:off x="768945" y="3040740"/>
            <a:ext cx="19582460" cy="1200329"/>
          </a:xfrm>
          <a:prstGeom prst="rect">
            <a:avLst/>
          </a:prstGeom>
          <a:solidFill>
            <a:schemeClr val="accent6">
              <a:lumMod val="40000"/>
              <a:lumOff val="60000"/>
            </a:schemeClr>
          </a:solidFill>
        </p:spPr>
        <p:txBody>
          <a:bodyPr wrap="square" rtlCol="0">
            <a:spAutoFit/>
          </a:bodyPr>
          <a:lstStyle/>
          <a:p>
            <a:r>
              <a:rPr lang="en-AU" sz="2400" dirty="0">
                <a:latin typeface="Arial" panose="020B0604020202020204" pitchFamily="34" charset="0"/>
                <a:cs typeface="Arial" panose="020B0604020202020204" pitchFamily="34" charset="0"/>
              </a:rPr>
              <a:t>Hugh Burley</a:t>
            </a:r>
            <a:r>
              <a:rPr lang="en-AU" sz="2400" baseline="30000" dirty="0">
                <a:latin typeface="Arial" panose="020B0604020202020204" pitchFamily="34" charset="0"/>
                <a:cs typeface="Arial" panose="020B0604020202020204" pitchFamily="34" charset="0"/>
              </a:rPr>
              <a:t>1</a:t>
            </a:r>
            <a:r>
              <a:rPr lang="en-AU" sz="2400" dirty="0">
                <a:latin typeface="Arial" panose="020B0604020202020204" pitchFamily="34" charset="0"/>
                <a:cs typeface="Arial" panose="020B0604020202020204" pitchFamily="34" charset="0"/>
              </a:rPr>
              <a:t>, Karel Mokany</a:t>
            </a:r>
            <a:r>
              <a:rPr lang="en-AU" sz="2400" baseline="30000" dirty="0">
                <a:latin typeface="Arial" panose="020B0604020202020204" pitchFamily="34" charset="0"/>
                <a:cs typeface="Arial" panose="020B0604020202020204" pitchFamily="34" charset="0"/>
              </a:rPr>
              <a:t>1</a:t>
            </a:r>
            <a:r>
              <a:rPr lang="en-AU" sz="2400" dirty="0">
                <a:latin typeface="Arial" panose="020B0604020202020204" pitchFamily="34" charset="0"/>
                <a:cs typeface="Arial" panose="020B0604020202020204" pitchFamily="34" charset="0"/>
              </a:rPr>
              <a:t>, Simon Ferrier</a:t>
            </a:r>
            <a:r>
              <a:rPr lang="en-AU" sz="2400" baseline="30000" dirty="0">
                <a:latin typeface="Arial" panose="020B0604020202020204" pitchFamily="34" charset="0"/>
                <a:cs typeface="Arial" panose="020B0604020202020204" pitchFamily="34" charset="0"/>
              </a:rPr>
              <a:t>1</a:t>
            </a:r>
            <a:r>
              <a:rPr lang="en-AU" sz="2400" dirty="0">
                <a:latin typeface="Arial" panose="020B0604020202020204" pitchFamily="34" charset="0"/>
                <a:cs typeface="Arial" panose="020B0604020202020204" pitchFamily="34" charset="0"/>
              </a:rPr>
              <a:t> and Shawn Laffan</a:t>
            </a:r>
            <a:r>
              <a:rPr lang="en-AU" sz="2400" baseline="30000" dirty="0">
                <a:latin typeface="Arial" panose="020B0604020202020204" pitchFamily="34" charset="0"/>
                <a:cs typeface="Arial" panose="020B0604020202020204" pitchFamily="34" charset="0"/>
              </a:rPr>
              <a:t>2</a:t>
            </a:r>
            <a:endParaRPr lang="en-AU" sz="2400" dirty="0">
              <a:latin typeface="Arial" panose="020B0604020202020204" pitchFamily="34" charset="0"/>
              <a:cs typeface="Arial" panose="020B0604020202020204" pitchFamily="34" charset="0"/>
            </a:endParaRPr>
          </a:p>
          <a:p>
            <a:r>
              <a:rPr lang="en-AU" sz="2400" baseline="30000" dirty="0">
                <a:latin typeface="Arial" panose="020B0604020202020204" pitchFamily="34" charset="0"/>
                <a:cs typeface="Arial" panose="020B0604020202020204" pitchFamily="34" charset="0"/>
              </a:rPr>
              <a:t>1</a:t>
            </a:r>
            <a:r>
              <a:rPr lang="en-AU" sz="2400" dirty="0">
                <a:latin typeface="Arial" panose="020B0604020202020204" pitchFamily="34" charset="0"/>
                <a:cs typeface="Arial" panose="020B0604020202020204" pitchFamily="34" charset="0"/>
              </a:rPr>
              <a:t>UNSW school of BEES, Sydney Australia. </a:t>
            </a:r>
            <a:r>
              <a:rPr lang="en-AU" sz="2400" baseline="30000" dirty="0">
                <a:latin typeface="Arial" panose="020B0604020202020204" pitchFamily="34" charset="0"/>
                <a:cs typeface="Arial" panose="020B0604020202020204" pitchFamily="34" charset="0"/>
              </a:rPr>
              <a:t>2</a:t>
            </a:r>
            <a:r>
              <a:rPr lang="en-AU" sz="2400" dirty="0">
                <a:latin typeface="Arial" panose="020B0604020202020204" pitchFamily="34" charset="0"/>
                <a:cs typeface="Arial" panose="020B0604020202020204" pitchFamily="34" charset="0"/>
              </a:rPr>
              <a:t>CSIRO Land and Water, Canberra Australia. </a:t>
            </a:r>
          </a:p>
          <a:p>
            <a:endParaRPr lang="en-AU" sz="2400" dirty="0">
              <a:solidFill>
                <a:prstClr val="black"/>
              </a:solidFill>
              <a:latin typeface="Arial" pitchFamily="34" charset="0"/>
              <a:cs typeface="Arial" pitchFamily="34" charset="0"/>
            </a:endParaRPr>
          </a:p>
        </p:txBody>
      </p:sp>
      <p:sp>
        <p:nvSpPr>
          <p:cNvPr id="281" name="TextBox 280"/>
          <p:cNvSpPr txBox="1"/>
          <p:nvPr/>
        </p:nvSpPr>
        <p:spPr>
          <a:xfrm>
            <a:off x="20387889" y="39445603"/>
            <a:ext cx="9150723" cy="2308324"/>
          </a:xfrm>
          <a:prstGeom prst="rect">
            <a:avLst/>
          </a:prstGeom>
          <a:noFill/>
        </p:spPr>
        <p:txBody>
          <a:bodyPr wrap="square" rtlCol="0">
            <a:spAutoFit/>
          </a:bodyPr>
          <a:lstStyle/>
          <a:p>
            <a:r>
              <a:rPr lang="en-AU" sz="2000" b="1" dirty="0">
                <a:latin typeface="Arial" pitchFamily="34" charset="0"/>
                <a:cs typeface="Arial" pitchFamily="34" charset="0"/>
              </a:rPr>
              <a:t>Fig. 5)</a:t>
            </a:r>
            <a:r>
              <a:rPr lang="en-GB" sz="2000" dirty="0">
                <a:latin typeface="Arial" panose="020B0604020202020204" pitchFamily="34" charset="0"/>
                <a:cs typeface="Arial" panose="020B0604020202020204" pitchFamily="34" charset="0"/>
              </a:rPr>
              <a:t>. </a:t>
            </a:r>
            <a:r>
              <a:rPr lang="en-GB" sz="2000" b="1" dirty="0">
                <a:latin typeface="Arial" panose="020B0604020202020204" pitchFamily="34" charset="0"/>
                <a:cs typeface="Arial" panose="020B0604020202020204" pitchFamily="34" charset="0"/>
              </a:rPr>
              <a:t>A). </a:t>
            </a:r>
            <a:r>
              <a:rPr lang="en-GB" sz="2000" dirty="0">
                <a:latin typeface="Arial" panose="020B0604020202020204" pitchFamily="34" charset="0"/>
                <a:cs typeface="Arial" panose="020B0604020202020204" pitchFamily="34" charset="0"/>
              </a:rPr>
              <a:t>100,00</a:t>
            </a:r>
            <a:r>
              <a:rPr lang="en-GB" sz="2000" b="1" dirty="0">
                <a:latin typeface="Arial" panose="020B0604020202020204" pitchFamily="34" charset="0"/>
                <a:cs typeface="Arial" panose="020B0604020202020204" pitchFamily="34" charset="0"/>
              </a:rPr>
              <a:t> </a:t>
            </a:r>
            <a:r>
              <a:rPr lang="en-GB" sz="2000" dirty="0">
                <a:latin typeface="Arial" panose="020B0604020202020204" pitchFamily="34" charset="0"/>
                <a:cs typeface="Arial" panose="020B0604020202020204" pitchFamily="34" charset="0"/>
              </a:rPr>
              <a:t>continental geographic records for 745 trees from the Atlas of Living Australia (</a:t>
            </a:r>
            <a:r>
              <a:rPr lang="en-GB" sz="2000" dirty="0">
                <a:latin typeface="Arial" panose="020B0604020202020204" pitchFamily="34" charset="0"/>
                <a:cs typeface="Arial" panose="020B0604020202020204" pitchFamily="34" charset="0"/>
                <a:hlinkClick r:id="rId3"/>
              </a:rPr>
              <a:t>http://www.ala.org.au/</a:t>
            </a:r>
            <a:r>
              <a:rPr lang="en-GB" sz="2000" dirty="0">
                <a:latin typeface="Arial" panose="020B0604020202020204" pitchFamily="34" charset="0"/>
                <a:cs typeface="Arial" panose="020B0604020202020204" pitchFamily="34" charset="0"/>
              </a:rPr>
              <a:t>). </a:t>
            </a:r>
            <a:r>
              <a:rPr lang="en-AU" sz="2000" b="1" dirty="0">
                <a:latin typeface="Arial" pitchFamily="34" charset="0"/>
                <a:cs typeface="Arial" pitchFamily="34" charset="0"/>
              </a:rPr>
              <a:t>B). </a:t>
            </a:r>
            <a:r>
              <a:rPr lang="en-GB" sz="2000" dirty="0">
                <a:latin typeface="Arial" panose="020B0604020202020204" pitchFamily="34" charset="0"/>
                <a:cs typeface="Arial" panose="020B0604020202020204" pitchFamily="34" charset="0"/>
              </a:rPr>
              <a:t>527 10m × 50m vascular plant community surveys, with 745 trees recorded at the sites that were within the Wet Tropics environmental extremes. Sites are overlain with interpolated 250m surfaces (1976-2005) of annual rainfall (mm, blue) and maximum temperature of the warmest period (</a:t>
            </a:r>
            <a:r>
              <a:rPr lang="en-AU" sz="2000" dirty="0">
                <a:latin typeface="Arial" panose="020B0604020202020204" pitchFamily="34" charset="0"/>
                <a:cs typeface="Arial" panose="020B0604020202020204" pitchFamily="34" charset="0"/>
              </a:rPr>
              <a:t>°C, orange</a:t>
            </a:r>
            <a:r>
              <a:rPr lang="en-GB" sz="2000" dirty="0">
                <a:latin typeface="Arial" panose="020B0604020202020204" pitchFamily="34" charset="0"/>
                <a:cs typeface="Arial" panose="020B0604020202020204" pitchFamily="34" charset="0"/>
              </a:rPr>
              <a:t>) </a:t>
            </a:r>
            <a:r>
              <a:rPr lang="en-GB" sz="2000" b="1" dirty="0">
                <a:latin typeface="Arial" panose="020B0604020202020204" pitchFamily="34" charset="0"/>
                <a:cs typeface="Arial" panose="020B0604020202020204" pitchFamily="34" charset="0"/>
              </a:rPr>
              <a:t>C).</a:t>
            </a:r>
            <a:r>
              <a:rPr lang="en-GB" sz="2000" dirty="0">
                <a:latin typeface="Arial" panose="020B0604020202020204" pitchFamily="34" charset="0"/>
                <a:cs typeface="Arial" panose="020B0604020202020204" pitchFamily="34" charset="0"/>
              </a:rPr>
              <a:t> Example vegetation communities of north Queensland, Australia, near Cairns, top, and Mount Carbine, bottom. </a:t>
            </a:r>
            <a:endParaRPr lang="en-AU" sz="2000" dirty="0">
              <a:solidFill>
                <a:srgbClr val="FF00FF"/>
              </a:solidFill>
              <a:latin typeface="Arial" pitchFamily="34" charset="0"/>
              <a:cs typeface="Arial" pitchFamily="34" charset="0"/>
            </a:endParaRPr>
          </a:p>
        </p:txBody>
      </p:sp>
      <p:grpSp>
        <p:nvGrpSpPr>
          <p:cNvPr id="75" name="Group 74"/>
          <p:cNvGrpSpPr/>
          <p:nvPr/>
        </p:nvGrpSpPr>
        <p:grpSpPr>
          <a:xfrm>
            <a:off x="24885445" y="18903551"/>
            <a:ext cx="3863124" cy="1323439"/>
            <a:chOff x="23784794" y="18124519"/>
            <a:chExt cx="3863124" cy="1323439"/>
          </a:xfrm>
        </p:grpSpPr>
        <p:sp>
          <p:nvSpPr>
            <p:cNvPr id="278" name="TextBox 277"/>
            <p:cNvSpPr txBox="1"/>
            <p:nvPr/>
          </p:nvSpPr>
          <p:spPr>
            <a:xfrm>
              <a:off x="24047801" y="18124519"/>
              <a:ext cx="3600117" cy="1323439"/>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Continental distribution of </a:t>
              </a:r>
              <a:br>
                <a:rPr lang="en-AU" sz="2000" dirty="0">
                  <a:solidFill>
                    <a:prstClr val="black"/>
                  </a:solidFill>
                  <a:latin typeface="Arial" pitchFamily="34" charset="0"/>
                  <a:cs typeface="Arial" pitchFamily="34" charset="0"/>
                </a:rPr>
              </a:br>
              <a:r>
                <a:rPr lang="en-AU" sz="2000" i="1" dirty="0" err="1"/>
                <a:t>Argyrodendron</a:t>
              </a:r>
              <a:r>
                <a:rPr lang="en-AU" sz="2000" i="1" dirty="0"/>
                <a:t> </a:t>
              </a:r>
              <a:r>
                <a:rPr lang="en-AU" sz="2000" i="1" dirty="0" err="1"/>
                <a:t>polyandrum</a:t>
              </a:r>
              <a:r>
                <a:rPr lang="en-AU" sz="2000" dirty="0"/>
                <a:t>;</a:t>
              </a:r>
              <a:br>
                <a:rPr lang="en-AU" sz="2000" i="1" dirty="0">
                  <a:solidFill>
                    <a:prstClr val="black"/>
                  </a:solidFill>
                  <a:latin typeface="Arial" pitchFamily="34" charset="0"/>
                  <a:cs typeface="Arial" pitchFamily="34" charset="0"/>
                </a:rPr>
              </a:br>
              <a:r>
                <a:rPr lang="en-AU" sz="2000" dirty="0">
                  <a:solidFill>
                    <a:prstClr val="black"/>
                  </a:solidFill>
                  <a:latin typeface="Arial" pitchFamily="34" charset="0"/>
                  <a:cs typeface="Arial" pitchFamily="34" charset="0"/>
                </a:rPr>
                <a:t>rain niche width   = 797 mm</a:t>
              </a:r>
            </a:p>
            <a:p>
              <a:r>
                <a:rPr lang="en-AU" sz="2000" dirty="0">
                  <a:solidFill>
                    <a:prstClr val="black"/>
                  </a:solidFill>
                  <a:latin typeface="Arial" pitchFamily="34" charset="0"/>
                  <a:cs typeface="Arial" pitchFamily="34" charset="0"/>
                </a:rPr>
                <a:t>temp niche width = 3.86 </a:t>
              </a:r>
              <a:r>
                <a:rPr lang="en-GB" sz="2000" dirty="0">
                  <a:latin typeface="Arial" panose="020B0604020202020204" pitchFamily="34" charset="0"/>
                  <a:cs typeface="Arial" panose="020B0604020202020204" pitchFamily="34" charset="0"/>
                </a:rPr>
                <a:t>°C</a:t>
              </a:r>
              <a:r>
                <a:rPr lang="en-AU" sz="2000" dirty="0">
                  <a:solidFill>
                    <a:prstClr val="black"/>
                  </a:solidFill>
                  <a:latin typeface="Arial" pitchFamily="34" charset="0"/>
                  <a:cs typeface="Arial" pitchFamily="34" charset="0"/>
                </a:rPr>
                <a:t> </a:t>
              </a:r>
            </a:p>
          </p:txBody>
        </p:sp>
        <p:sp>
          <p:nvSpPr>
            <p:cNvPr id="295" name="Rectangle 294"/>
            <p:cNvSpPr/>
            <p:nvPr/>
          </p:nvSpPr>
          <p:spPr>
            <a:xfrm>
              <a:off x="23784794" y="18200809"/>
              <a:ext cx="246785" cy="246785"/>
            </a:xfrm>
            <a:prstGeom prst="rect">
              <a:avLst/>
            </a:prstGeom>
            <a:solidFill>
              <a:srgbClr val="00FFFF"/>
            </a:solidFill>
            <a:ln>
              <a:solidFill>
                <a:srgbClr val="00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77" name="Group 76"/>
          <p:cNvGrpSpPr/>
          <p:nvPr/>
        </p:nvGrpSpPr>
        <p:grpSpPr>
          <a:xfrm>
            <a:off x="24880308" y="18504474"/>
            <a:ext cx="3505396" cy="400110"/>
            <a:chOff x="23088404" y="27133060"/>
            <a:chExt cx="3505396" cy="400110"/>
          </a:xfrm>
        </p:grpSpPr>
        <p:sp>
          <p:nvSpPr>
            <p:cNvPr id="290" name="TextBox 289"/>
            <p:cNvSpPr txBox="1"/>
            <p:nvPr/>
          </p:nvSpPr>
          <p:spPr>
            <a:xfrm>
              <a:off x="23351412" y="27133060"/>
              <a:ext cx="3242388"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Wet Tropics study region</a:t>
              </a:r>
            </a:p>
          </p:txBody>
        </p:sp>
        <p:sp>
          <p:nvSpPr>
            <p:cNvPr id="299" name="Rectangle 298"/>
            <p:cNvSpPr/>
            <p:nvPr/>
          </p:nvSpPr>
          <p:spPr>
            <a:xfrm>
              <a:off x="23088404" y="27180594"/>
              <a:ext cx="246785" cy="24678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000"/>
            </a:p>
          </p:txBody>
        </p:sp>
      </p:grpSp>
      <p:sp>
        <p:nvSpPr>
          <p:cNvPr id="261" name="TextBox 260"/>
          <p:cNvSpPr txBox="1"/>
          <p:nvPr/>
        </p:nvSpPr>
        <p:spPr>
          <a:xfrm>
            <a:off x="20387889" y="20106808"/>
            <a:ext cx="799972" cy="461665"/>
          </a:xfrm>
          <a:prstGeom prst="rect">
            <a:avLst/>
          </a:prstGeom>
          <a:noFill/>
        </p:spPr>
        <p:txBody>
          <a:bodyPr wrap="square" rtlCol="0">
            <a:spAutoFit/>
          </a:bodyPr>
          <a:lstStyle/>
          <a:p>
            <a:r>
              <a:rPr lang="en-AU" sz="2400" b="1" dirty="0">
                <a:solidFill>
                  <a:prstClr val="black"/>
                </a:solidFill>
                <a:latin typeface="Arial" pitchFamily="34" charset="0"/>
                <a:cs typeface="Arial" pitchFamily="34" charset="0"/>
              </a:rPr>
              <a:t>B).</a:t>
            </a:r>
          </a:p>
        </p:txBody>
      </p:sp>
      <p:pic>
        <p:nvPicPr>
          <p:cNvPr id="308" name="Picture 307"/>
          <p:cNvPicPr>
            <a:picLocks noChangeAspect="1"/>
          </p:cNvPicPr>
          <p:nvPr/>
        </p:nvPicPr>
        <p:blipFill rotWithShape="1">
          <a:blip r:embed="rId4" cstate="print">
            <a:extLst>
              <a:ext uri="{28A0092B-C50C-407E-A947-70E740481C1C}">
                <a14:useLocalDpi xmlns:a14="http://schemas.microsoft.com/office/drawing/2010/main" val="0"/>
              </a:ext>
            </a:extLst>
          </a:blip>
          <a:srcRect t="22484" b="23289"/>
          <a:stretch/>
        </p:blipFill>
        <p:spPr>
          <a:xfrm>
            <a:off x="20350958" y="11758270"/>
            <a:ext cx="8477138" cy="6495479"/>
          </a:xfrm>
          <a:prstGeom prst="rect">
            <a:avLst/>
          </a:prstGeom>
        </p:spPr>
      </p:pic>
      <p:grpSp>
        <p:nvGrpSpPr>
          <p:cNvPr id="73" name="Group 72"/>
          <p:cNvGrpSpPr/>
          <p:nvPr/>
        </p:nvGrpSpPr>
        <p:grpSpPr>
          <a:xfrm>
            <a:off x="21458211" y="18100028"/>
            <a:ext cx="3334904" cy="1241158"/>
            <a:chOff x="24168934" y="19181568"/>
            <a:chExt cx="3334904" cy="1241158"/>
          </a:xfrm>
        </p:grpSpPr>
        <p:grpSp>
          <p:nvGrpSpPr>
            <p:cNvPr id="284" name="Group 283"/>
            <p:cNvGrpSpPr/>
            <p:nvPr/>
          </p:nvGrpSpPr>
          <p:grpSpPr>
            <a:xfrm>
              <a:off x="24168934" y="19181568"/>
              <a:ext cx="3334904" cy="1241158"/>
              <a:chOff x="17493138" y="11097900"/>
              <a:chExt cx="3334904" cy="1241158"/>
            </a:xfrm>
          </p:grpSpPr>
          <p:sp>
            <p:nvSpPr>
              <p:cNvPr id="286" name="TextBox 285"/>
              <p:cNvSpPr txBox="1"/>
              <p:nvPr/>
            </p:nvSpPr>
            <p:spPr>
              <a:xfrm>
                <a:off x="17493138" y="11097900"/>
                <a:ext cx="3334904"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Tree richness in 20km cells </a:t>
                </a:r>
              </a:p>
            </p:txBody>
          </p:sp>
          <p:sp>
            <p:nvSpPr>
              <p:cNvPr id="287" name="TextBox 286"/>
              <p:cNvSpPr txBox="1"/>
              <p:nvPr/>
            </p:nvSpPr>
            <p:spPr>
              <a:xfrm>
                <a:off x="18001989" y="11428071"/>
                <a:ext cx="787506"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&gt; 56</a:t>
                </a:r>
              </a:p>
            </p:txBody>
          </p:sp>
          <p:sp>
            <p:nvSpPr>
              <p:cNvPr id="288" name="TextBox 287"/>
              <p:cNvSpPr txBox="1"/>
              <p:nvPr/>
            </p:nvSpPr>
            <p:spPr>
              <a:xfrm>
                <a:off x="18030774" y="11938948"/>
                <a:ext cx="433737"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1</a:t>
                </a:r>
              </a:p>
            </p:txBody>
          </p:sp>
        </p:grpSp>
        <p:pic>
          <p:nvPicPr>
            <p:cNvPr id="323" name="Picture 32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24210749" y="19709687"/>
              <a:ext cx="581451" cy="444863"/>
            </a:xfrm>
            <a:prstGeom prst="rect">
              <a:avLst/>
            </a:prstGeom>
          </p:spPr>
        </p:pic>
      </p:grpSp>
      <p:pic>
        <p:nvPicPr>
          <p:cNvPr id="3" name="Picture 2"/>
          <p:cNvPicPr>
            <a:picLocks noChangeAspect="1"/>
          </p:cNvPicPr>
          <p:nvPr/>
        </p:nvPicPr>
        <p:blipFill rotWithShape="1">
          <a:blip r:embed="rId6" cstate="print">
            <a:extLst>
              <a:ext uri="{28A0092B-C50C-407E-A947-70E740481C1C}">
                <a14:useLocalDpi xmlns:a14="http://schemas.microsoft.com/office/drawing/2010/main" val="0"/>
              </a:ext>
            </a:extLst>
          </a:blip>
          <a:srcRect l="15303" t="8967" r="17549" b="51306"/>
          <a:stretch/>
        </p:blipFill>
        <p:spPr>
          <a:xfrm>
            <a:off x="914399" y="32797823"/>
            <a:ext cx="8775033" cy="3674047"/>
          </a:xfrm>
          <a:prstGeom prst="rect">
            <a:avLst/>
          </a:prstGeom>
        </p:spPr>
      </p:pic>
      <p:grpSp>
        <p:nvGrpSpPr>
          <p:cNvPr id="8" name="Group 7"/>
          <p:cNvGrpSpPr/>
          <p:nvPr/>
        </p:nvGrpSpPr>
        <p:grpSpPr>
          <a:xfrm>
            <a:off x="665618" y="23429342"/>
            <a:ext cx="10110308" cy="6620186"/>
            <a:chOff x="665618" y="21122144"/>
            <a:chExt cx="10110308" cy="6620186"/>
          </a:xfrm>
        </p:grpSpPr>
        <p:sp>
          <p:nvSpPr>
            <p:cNvPr id="174" name="Rounded Rectangle 173"/>
            <p:cNvSpPr/>
            <p:nvPr/>
          </p:nvSpPr>
          <p:spPr>
            <a:xfrm>
              <a:off x="5650080" y="22696009"/>
              <a:ext cx="5125846" cy="1622822"/>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b="1" dirty="0">
                  <a:solidFill>
                    <a:prstClr val="black"/>
                  </a:solidFill>
                  <a:latin typeface="Arial" pitchFamily="34" charset="0"/>
                  <a:cs typeface="Arial" pitchFamily="34" charset="0"/>
                </a:rPr>
                <a:t>community mean rainfall</a:t>
              </a:r>
            </a:p>
            <a:p>
              <a:pPr algn="ctr"/>
              <a:r>
                <a:rPr lang="en-AU" sz="2000" b="1" dirty="0">
                  <a:solidFill>
                    <a:prstClr val="black"/>
                  </a:solidFill>
                  <a:latin typeface="Arial" pitchFamily="34" charset="0"/>
                  <a:cs typeface="Arial" pitchFamily="34" charset="0"/>
                </a:rPr>
                <a:t>niche width =</a:t>
              </a:r>
              <a:r>
                <a:rPr lang="en-AU" sz="2000" dirty="0">
                  <a:solidFill>
                    <a:schemeClr val="tx1"/>
                  </a:solidFill>
                  <a:latin typeface="Arial" pitchFamily="34" charset="0"/>
                  <a:cs typeface="Arial" pitchFamily="34" charset="0"/>
                </a:rPr>
                <a:t> </a:t>
              </a:r>
            </a:p>
            <a:p>
              <a:pPr algn="ctr"/>
              <a:r>
                <a:rPr lang="en-AU" sz="2000" dirty="0">
                  <a:solidFill>
                    <a:schemeClr val="tx1"/>
                  </a:solidFill>
                  <a:latin typeface="Arial" pitchFamily="34" charset="0"/>
                  <a:cs typeface="Arial" pitchFamily="34" charset="0"/>
                </a:rPr>
                <a:t>mean(</a:t>
              </a:r>
              <a:r>
                <a:rPr lang="en-AU" sz="2000" b="1" dirty="0">
                  <a:solidFill>
                    <a:srgbClr val="FF0000"/>
                  </a:solidFill>
                  <a:latin typeface="Arial" pitchFamily="34" charset="0"/>
                  <a:cs typeface="Arial" pitchFamily="34" charset="0"/>
                </a:rPr>
                <a:t>NW</a:t>
              </a:r>
              <a:r>
                <a:rPr lang="en-AU" sz="2000" dirty="0">
                  <a:solidFill>
                    <a:srgbClr val="FF0000"/>
                  </a:solidFill>
                  <a:latin typeface="Arial" pitchFamily="34" charset="0"/>
                  <a:cs typeface="Arial" pitchFamily="34" charset="0"/>
                </a:rPr>
                <a:t> </a:t>
              </a:r>
              <a:r>
                <a:rPr lang="en-AU" sz="2000" b="1" dirty="0">
                  <a:solidFill>
                    <a:srgbClr val="FF0000"/>
                  </a:solidFill>
                  <a:latin typeface="Arial" pitchFamily="34" charset="0"/>
                  <a:cs typeface="Arial" pitchFamily="34" charset="0"/>
                </a:rPr>
                <a:t>a, b, c</a:t>
              </a:r>
              <a:r>
                <a:rPr lang="en-AU" sz="2000" dirty="0">
                  <a:solidFill>
                    <a:schemeClr val="tx1"/>
                  </a:solidFill>
                  <a:latin typeface="Arial" pitchFamily="34" charset="0"/>
                  <a:cs typeface="Arial" pitchFamily="34" charset="0"/>
                </a:rPr>
                <a:t>) </a:t>
              </a:r>
            </a:p>
            <a:p>
              <a:pPr algn="ctr"/>
              <a:endParaRPr lang="en-AU" sz="2000" dirty="0">
                <a:solidFill>
                  <a:schemeClr val="tx1"/>
                </a:solidFill>
                <a:latin typeface="Arial" pitchFamily="34" charset="0"/>
                <a:cs typeface="Arial" pitchFamily="34" charset="0"/>
              </a:endParaRPr>
            </a:p>
          </p:txBody>
        </p:sp>
        <p:cxnSp>
          <p:nvCxnSpPr>
            <p:cNvPr id="175" name="Straight Arrow Connector 174"/>
            <p:cNvCxnSpPr/>
            <p:nvPr/>
          </p:nvCxnSpPr>
          <p:spPr>
            <a:xfrm>
              <a:off x="1368147" y="27193562"/>
              <a:ext cx="8109507" cy="0"/>
            </a:xfrm>
            <a:prstGeom prst="straightConnector1">
              <a:avLst/>
            </a:prstGeom>
            <a:ln w="38100">
              <a:solidFill>
                <a:srgbClr val="0070C0"/>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76" name="Rounded Rectangle 175"/>
            <p:cNvSpPr/>
            <p:nvPr/>
          </p:nvSpPr>
          <p:spPr>
            <a:xfrm>
              <a:off x="8434478" y="27166266"/>
              <a:ext cx="1664487" cy="576064"/>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dirty="0">
                  <a:solidFill>
                    <a:schemeClr val="tx1"/>
                  </a:solidFill>
                  <a:latin typeface="Arial" pitchFamily="34" charset="0"/>
                  <a:cs typeface="Arial" pitchFamily="34" charset="0"/>
                </a:rPr>
                <a:t>high rainfall</a:t>
              </a:r>
            </a:p>
          </p:txBody>
        </p:sp>
        <p:sp>
          <p:nvSpPr>
            <p:cNvPr id="177" name="Rounded Rectangle 176"/>
            <p:cNvSpPr/>
            <p:nvPr/>
          </p:nvSpPr>
          <p:spPr>
            <a:xfrm>
              <a:off x="740945" y="27166266"/>
              <a:ext cx="1514310" cy="576064"/>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dirty="0">
                  <a:solidFill>
                    <a:schemeClr val="tx1"/>
                  </a:solidFill>
                  <a:latin typeface="Arial" pitchFamily="34" charset="0"/>
                  <a:cs typeface="Arial" pitchFamily="34" charset="0"/>
                </a:rPr>
                <a:t>low rainfall</a:t>
              </a:r>
            </a:p>
          </p:txBody>
        </p:sp>
        <p:sp>
          <p:nvSpPr>
            <p:cNvPr id="178" name="Rounded Rectangle 177"/>
            <p:cNvSpPr/>
            <p:nvPr/>
          </p:nvSpPr>
          <p:spPr>
            <a:xfrm>
              <a:off x="4129011" y="27166266"/>
              <a:ext cx="3396094" cy="576064"/>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000" dirty="0">
                <a:solidFill>
                  <a:srgbClr val="FF0000"/>
                </a:solidFill>
                <a:latin typeface="Arial" pitchFamily="34" charset="0"/>
                <a:cs typeface="Arial" pitchFamily="34" charset="0"/>
              </a:endParaRPr>
            </a:p>
            <a:p>
              <a:pPr algn="ctr"/>
              <a:r>
                <a:rPr lang="en-AU" sz="2000" dirty="0">
                  <a:solidFill>
                    <a:srgbClr val="FF0000"/>
                  </a:solidFill>
                  <a:latin typeface="Arial" pitchFamily="34" charset="0"/>
                  <a:cs typeface="Arial" pitchFamily="34" charset="0"/>
                </a:rPr>
                <a:t>site </a:t>
              </a:r>
              <a:r>
                <a:rPr lang="en-AU" sz="2000" i="1" dirty="0" err="1">
                  <a:solidFill>
                    <a:srgbClr val="FF0000"/>
                  </a:solidFill>
                  <a:latin typeface="Arial" pitchFamily="34" charset="0"/>
                  <a:cs typeface="Arial" pitchFamily="34" charset="0"/>
                </a:rPr>
                <a:t>i</a:t>
              </a:r>
              <a:br>
                <a:rPr lang="en-AU" sz="2000" i="1" dirty="0">
                  <a:solidFill>
                    <a:srgbClr val="FF0000"/>
                  </a:solidFill>
                  <a:latin typeface="Arial" pitchFamily="34" charset="0"/>
                  <a:cs typeface="Arial" pitchFamily="34" charset="0"/>
                </a:rPr>
              </a:br>
              <a:endParaRPr lang="en-AU" sz="2000" i="1" dirty="0">
                <a:solidFill>
                  <a:srgbClr val="FF0000"/>
                </a:solidFill>
                <a:latin typeface="Arial" pitchFamily="34" charset="0"/>
                <a:cs typeface="Arial" pitchFamily="34" charset="0"/>
              </a:endParaRPr>
            </a:p>
          </p:txBody>
        </p:sp>
        <p:cxnSp>
          <p:nvCxnSpPr>
            <p:cNvPr id="179" name="Straight Connector 178"/>
            <p:cNvCxnSpPr>
              <a:stCxn id="178" idx="0"/>
            </p:cNvCxnSpPr>
            <p:nvPr/>
          </p:nvCxnSpPr>
          <p:spPr>
            <a:xfrm flipH="1" flipV="1">
              <a:off x="5786312" y="21122144"/>
              <a:ext cx="40746" cy="6044122"/>
            </a:xfrm>
            <a:prstGeom prst="line">
              <a:avLst/>
            </a:prstGeom>
            <a:ln w="38100">
              <a:solidFill>
                <a:srgbClr val="0070C0">
                  <a:alpha val="50000"/>
                </a:srgbClr>
              </a:solidFill>
              <a:prstDash val="sysDash"/>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6815242" y="25684130"/>
              <a:ext cx="3771" cy="1682"/>
            </a:xfrm>
            <a:prstGeom prst="line">
              <a:avLst/>
            </a:prstGeom>
          </p:spPr>
          <p:style>
            <a:lnRef idx="1">
              <a:schemeClr val="accent1"/>
            </a:lnRef>
            <a:fillRef idx="0">
              <a:schemeClr val="accent1"/>
            </a:fillRef>
            <a:effectRef idx="0">
              <a:schemeClr val="accent1"/>
            </a:effectRef>
            <a:fontRef idx="minor">
              <a:schemeClr val="tx1"/>
            </a:fontRef>
          </p:style>
        </p:cxnSp>
        <p:grpSp>
          <p:nvGrpSpPr>
            <p:cNvPr id="182" name="Group 181"/>
            <p:cNvGrpSpPr/>
            <p:nvPr/>
          </p:nvGrpSpPr>
          <p:grpSpPr>
            <a:xfrm>
              <a:off x="742218" y="21168814"/>
              <a:ext cx="6325677" cy="1556905"/>
              <a:chOff x="1250635" y="805572"/>
              <a:chExt cx="6325677" cy="1556905"/>
            </a:xfrm>
          </p:grpSpPr>
          <p:grpSp>
            <p:nvGrpSpPr>
              <p:cNvPr id="265" name="Group 264"/>
              <p:cNvGrpSpPr/>
              <p:nvPr/>
            </p:nvGrpSpPr>
            <p:grpSpPr>
              <a:xfrm>
                <a:off x="2775711" y="1953403"/>
                <a:ext cx="4800601" cy="409074"/>
                <a:chOff x="2865091" y="1827469"/>
                <a:chExt cx="4800601" cy="409074"/>
              </a:xfrm>
            </p:grpSpPr>
            <p:sp>
              <p:nvSpPr>
                <p:cNvPr id="273" name="Rectangle 272"/>
                <p:cNvSpPr/>
                <p:nvPr/>
              </p:nvSpPr>
              <p:spPr>
                <a:xfrm>
                  <a:off x="2865091" y="1827469"/>
                  <a:ext cx="4800601" cy="40907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74" name="Oval 273"/>
                <p:cNvSpPr/>
                <p:nvPr/>
              </p:nvSpPr>
              <p:spPr>
                <a:xfrm>
                  <a:off x="5972831"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79" name="Oval 278"/>
                <p:cNvSpPr/>
                <p:nvPr/>
              </p:nvSpPr>
              <p:spPr>
                <a:xfrm>
                  <a:off x="6293677"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80" name="Oval 279"/>
                <p:cNvSpPr/>
                <p:nvPr/>
              </p:nvSpPr>
              <p:spPr>
                <a:xfrm>
                  <a:off x="6614522"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83" name="Oval 282"/>
                <p:cNvSpPr/>
                <p:nvPr/>
              </p:nvSpPr>
              <p:spPr>
                <a:xfrm>
                  <a:off x="5705713"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85" name="Oval 284"/>
                <p:cNvSpPr/>
                <p:nvPr/>
              </p:nvSpPr>
              <p:spPr>
                <a:xfrm>
                  <a:off x="4079657"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91" name="Oval 290"/>
                <p:cNvSpPr/>
                <p:nvPr/>
              </p:nvSpPr>
              <p:spPr>
                <a:xfrm>
                  <a:off x="4400503"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92" name="Oval 291"/>
                <p:cNvSpPr/>
                <p:nvPr/>
              </p:nvSpPr>
              <p:spPr>
                <a:xfrm>
                  <a:off x="4721348"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93" name="Oval 292"/>
                <p:cNvSpPr/>
                <p:nvPr/>
              </p:nvSpPr>
              <p:spPr>
                <a:xfrm>
                  <a:off x="3812539"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94" name="Oval 293"/>
                <p:cNvSpPr/>
                <p:nvPr/>
              </p:nvSpPr>
              <p:spPr>
                <a:xfrm>
                  <a:off x="5068037" y="1945445"/>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96" name="Oval 295"/>
                <p:cNvSpPr/>
                <p:nvPr/>
              </p:nvSpPr>
              <p:spPr>
                <a:xfrm>
                  <a:off x="5388882" y="1945445"/>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grpSp>
          <p:grpSp>
            <p:nvGrpSpPr>
              <p:cNvPr id="266" name="Group 265"/>
              <p:cNvGrpSpPr/>
              <p:nvPr/>
            </p:nvGrpSpPr>
            <p:grpSpPr>
              <a:xfrm>
                <a:off x="2760402" y="805572"/>
                <a:ext cx="4784787" cy="1144960"/>
                <a:chOff x="6729594" y="1961615"/>
                <a:chExt cx="4729980" cy="2173681"/>
              </a:xfrm>
            </p:grpSpPr>
            <p:sp>
              <p:nvSpPr>
                <p:cNvPr id="271" name="Freeform 270"/>
                <p:cNvSpPr/>
                <p:nvPr/>
              </p:nvSpPr>
              <p:spPr>
                <a:xfrm>
                  <a:off x="6729594" y="1961615"/>
                  <a:ext cx="4729980" cy="2173681"/>
                </a:xfrm>
                <a:custGeom>
                  <a:avLst/>
                  <a:gdLst>
                    <a:gd name="connsiteX0" fmla="*/ 0 w 287482"/>
                    <a:gd name="connsiteY0" fmla="*/ 284595 h 284595"/>
                    <a:gd name="connsiteX1" fmla="*/ 76200 w 287482"/>
                    <a:gd name="connsiteY1" fmla="*/ 218786 h 284595"/>
                    <a:gd name="connsiteX2" fmla="*/ 145473 w 287482"/>
                    <a:gd name="connsiteY2" fmla="*/ 577 h 284595"/>
                    <a:gd name="connsiteX3" fmla="*/ 211282 w 287482"/>
                    <a:gd name="connsiteY3" fmla="*/ 215322 h 284595"/>
                    <a:gd name="connsiteX4" fmla="*/ 287482 w 287482"/>
                    <a:gd name="connsiteY4" fmla="*/ 277668 h 284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482" h="284595">
                      <a:moveTo>
                        <a:pt x="0" y="284595"/>
                      </a:moveTo>
                      <a:cubicBezTo>
                        <a:pt x="25977" y="275358"/>
                        <a:pt x="51955" y="266122"/>
                        <a:pt x="76200" y="218786"/>
                      </a:cubicBezTo>
                      <a:cubicBezTo>
                        <a:pt x="100445" y="171450"/>
                        <a:pt x="122959" y="1154"/>
                        <a:pt x="145473" y="577"/>
                      </a:cubicBezTo>
                      <a:cubicBezTo>
                        <a:pt x="167987" y="0"/>
                        <a:pt x="187614" y="169140"/>
                        <a:pt x="211282" y="215322"/>
                      </a:cubicBezTo>
                      <a:cubicBezTo>
                        <a:pt x="234950" y="261504"/>
                        <a:pt x="261216" y="269586"/>
                        <a:pt x="287482" y="277668"/>
                      </a:cubicBezTo>
                    </a:path>
                  </a:pathLst>
                </a:custGeom>
                <a:ln w="254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sz="2857"/>
                </a:p>
              </p:txBody>
            </p:sp>
            <p:cxnSp>
              <p:nvCxnSpPr>
                <p:cNvPr id="272" name="Straight Connector 271"/>
                <p:cNvCxnSpPr>
                  <a:stCxn id="271" idx="2"/>
                </p:cNvCxnSpPr>
                <p:nvPr/>
              </p:nvCxnSpPr>
              <p:spPr>
                <a:xfrm>
                  <a:off x="9123080" y="1966021"/>
                  <a:ext cx="0" cy="2169275"/>
                </a:xfrm>
                <a:prstGeom prst="line">
                  <a:avLst/>
                </a:prstGeom>
                <a:ln w="254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267" name="Rounded Rectangle 266"/>
              <p:cNvSpPr/>
              <p:nvPr/>
            </p:nvSpPr>
            <p:spPr>
              <a:xfrm>
                <a:off x="1250635" y="894897"/>
                <a:ext cx="2409506" cy="576064"/>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dirty="0">
                    <a:solidFill>
                      <a:schemeClr val="tx1"/>
                    </a:solidFill>
                    <a:latin typeface="Arial" pitchFamily="34" charset="0"/>
                    <a:cs typeface="Arial" pitchFamily="34" charset="0"/>
                  </a:rPr>
                  <a:t>species c).records</a:t>
                </a:r>
              </a:p>
            </p:txBody>
          </p:sp>
          <p:cxnSp>
            <p:nvCxnSpPr>
              <p:cNvPr id="268" name="Elbow Connector 267"/>
              <p:cNvCxnSpPr>
                <a:stCxn id="267" idx="2"/>
              </p:cNvCxnSpPr>
              <p:nvPr/>
            </p:nvCxnSpPr>
            <p:spPr>
              <a:xfrm rot="16200000" flipH="1">
                <a:off x="2230415" y="1695936"/>
                <a:ext cx="700190" cy="250242"/>
              </a:xfrm>
              <a:prstGeom prst="bentConnector2">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69" name="Straight Arrow Connector 268"/>
              <p:cNvCxnSpPr/>
              <p:nvPr/>
            </p:nvCxnSpPr>
            <p:spPr>
              <a:xfrm>
                <a:off x="3990277" y="1712752"/>
                <a:ext cx="2382463" cy="0"/>
              </a:xfrm>
              <a:prstGeom prst="straightConnector1">
                <a:avLst/>
              </a:prstGeom>
              <a:ln w="31750">
                <a:solidFill>
                  <a:srgbClr val="FF00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70" name="Rounded Rectangle 269"/>
              <p:cNvSpPr/>
              <p:nvPr/>
            </p:nvSpPr>
            <p:spPr>
              <a:xfrm>
                <a:off x="4422558" y="1197308"/>
                <a:ext cx="1369653" cy="576064"/>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b="1" dirty="0">
                    <a:solidFill>
                      <a:srgbClr val="FF0000"/>
                    </a:solidFill>
                    <a:latin typeface="Arial" pitchFamily="34" charset="0"/>
                    <a:cs typeface="Arial" pitchFamily="34" charset="0"/>
                  </a:rPr>
                  <a:t>NW c</a:t>
                </a:r>
              </a:p>
            </p:txBody>
          </p:sp>
        </p:grpSp>
        <p:grpSp>
          <p:nvGrpSpPr>
            <p:cNvPr id="187" name="Group 186"/>
            <p:cNvGrpSpPr/>
            <p:nvPr/>
          </p:nvGrpSpPr>
          <p:grpSpPr>
            <a:xfrm>
              <a:off x="2294551" y="23304141"/>
              <a:ext cx="6328976" cy="1501421"/>
              <a:chOff x="3599870" y="2586054"/>
              <a:chExt cx="6328976" cy="1501421"/>
            </a:xfrm>
          </p:grpSpPr>
          <p:grpSp>
            <p:nvGrpSpPr>
              <p:cNvPr id="208" name="Group 207"/>
              <p:cNvGrpSpPr/>
              <p:nvPr/>
            </p:nvGrpSpPr>
            <p:grpSpPr>
              <a:xfrm>
                <a:off x="5128245" y="3678401"/>
                <a:ext cx="4800601" cy="409074"/>
                <a:chOff x="2865091" y="1827469"/>
                <a:chExt cx="4800601" cy="409074"/>
              </a:xfrm>
            </p:grpSpPr>
            <p:sp>
              <p:nvSpPr>
                <p:cNvPr id="218" name="Rectangle 217"/>
                <p:cNvSpPr/>
                <p:nvPr/>
              </p:nvSpPr>
              <p:spPr>
                <a:xfrm>
                  <a:off x="2865091" y="1827469"/>
                  <a:ext cx="4800601" cy="40907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33" name="Oval 232"/>
                <p:cNvSpPr/>
                <p:nvPr/>
              </p:nvSpPr>
              <p:spPr>
                <a:xfrm>
                  <a:off x="6051651"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46" name="Oval 245"/>
                <p:cNvSpPr/>
                <p:nvPr/>
              </p:nvSpPr>
              <p:spPr>
                <a:xfrm>
                  <a:off x="6372497"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47" name="Oval 246"/>
                <p:cNvSpPr/>
                <p:nvPr/>
              </p:nvSpPr>
              <p:spPr>
                <a:xfrm>
                  <a:off x="6693342"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49" name="Oval 248"/>
                <p:cNvSpPr/>
                <p:nvPr/>
              </p:nvSpPr>
              <p:spPr>
                <a:xfrm>
                  <a:off x="5784533"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50" name="Oval 249"/>
                <p:cNvSpPr/>
                <p:nvPr/>
              </p:nvSpPr>
              <p:spPr>
                <a:xfrm>
                  <a:off x="4110354"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51" name="Oval 250"/>
                <p:cNvSpPr/>
                <p:nvPr/>
              </p:nvSpPr>
              <p:spPr>
                <a:xfrm>
                  <a:off x="4431200"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52" name="Oval 251"/>
                <p:cNvSpPr/>
                <p:nvPr/>
              </p:nvSpPr>
              <p:spPr>
                <a:xfrm>
                  <a:off x="4752045"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53" name="Oval 252"/>
                <p:cNvSpPr/>
                <p:nvPr/>
              </p:nvSpPr>
              <p:spPr>
                <a:xfrm>
                  <a:off x="3843236"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54" name="Oval 253"/>
                <p:cNvSpPr/>
                <p:nvPr/>
              </p:nvSpPr>
              <p:spPr>
                <a:xfrm>
                  <a:off x="5080061" y="1945445"/>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59" name="Oval 258"/>
                <p:cNvSpPr/>
                <p:nvPr/>
              </p:nvSpPr>
              <p:spPr>
                <a:xfrm>
                  <a:off x="5400906" y="1945445"/>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grpSp>
          <p:grpSp>
            <p:nvGrpSpPr>
              <p:cNvPr id="209" name="Group 208"/>
              <p:cNvGrpSpPr/>
              <p:nvPr/>
            </p:nvGrpSpPr>
            <p:grpSpPr>
              <a:xfrm>
                <a:off x="5128245" y="2586054"/>
                <a:ext cx="4790242" cy="1090099"/>
                <a:chOff x="6741488" y="1961615"/>
                <a:chExt cx="4729980" cy="2173681"/>
              </a:xfrm>
            </p:grpSpPr>
            <p:sp>
              <p:nvSpPr>
                <p:cNvPr id="216" name="Freeform 215"/>
                <p:cNvSpPr/>
                <p:nvPr/>
              </p:nvSpPr>
              <p:spPr>
                <a:xfrm>
                  <a:off x="6741488" y="1961615"/>
                  <a:ext cx="4729980" cy="2173681"/>
                </a:xfrm>
                <a:custGeom>
                  <a:avLst/>
                  <a:gdLst>
                    <a:gd name="connsiteX0" fmla="*/ 0 w 287482"/>
                    <a:gd name="connsiteY0" fmla="*/ 284595 h 284595"/>
                    <a:gd name="connsiteX1" fmla="*/ 76200 w 287482"/>
                    <a:gd name="connsiteY1" fmla="*/ 218786 h 284595"/>
                    <a:gd name="connsiteX2" fmla="*/ 145473 w 287482"/>
                    <a:gd name="connsiteY2" fmla="*/ 577 h 284595"/>
                    <a:gd name="connsiteX3" fmla="*/ 211282 w 287482"/>
                    <a:gd name="connsiteY3" fmla="*/ 215322 h 284595"/>
                    <a:gd name="connsiteX4" fmla="*/ 287482 w 287482"/>
                    <a:gd name="connsiteY4" fmla="*/ 277668 h 284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482" h="284595">
                      <a:moveTo>
                        <a:pt x="0" y="284595"/>
                      </a:moveTo>
                      <a:cubicBezTo>
                        <a:pt x="25977" y="275358"/>
                        <a:pt x="51955" y="266122"/>
                        <a:pt x="76200" y="218786"/>
                      </a:cubicBezTo>
                      <a:cubicBezTo>
                        <a:pt x="100445" y="171450"/>
                        <a:pt x="122959" y="1154"/>
                        <a:pt x="145473" y="577"/>
                      </a:cubicBezTo>
                      <a:cubicBezTo>
                        <a:pt x="167987" y="0"/>
                        <a:pt x="187614" y="169140"/>
                        <a:pt x="211282" y="215322"/>
                      </a:cubicBezTo>
                      <a:cubicBezTo>
                        <a:pt x="234950" y="261504"/>
                        <a:pt x="261216" y="269586"/>
                        <a:pt x="287482" y="277668"/>
                      </a:cubicBezTo>
                    </a:path>
                  </a:pathLst>
                </a:custGeom>
                <a:ln w="254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sz="2857"/>
                </a:p>
              </p:txBody>
            </p:sp>
            <p:cxnSp>
              <p:nvCxnSpPr>
                <p:cNvPr id="217" name="Straight Connector 216"/>
                <p:cNvCxnSpPr>
                  <a:stCxn id="216" idx="2"/>
                </p:cNvCxnSpPr>
                <p:nvPr/>
              </p:nvCxnSpPr>
              <p:spPr>
                <a:xfrm>
                  <a:off x="9134974" y="1966022"/>
                  <a:ext cx="0" cy="2169274"/>
                </a:xfrm>
                <a:prstGeom prst="line">
                  <a:avLst/>
                </a:prstGeom>
                <a:ln w="2540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210" name="Rounded Rectangle 209"/>
              <p:cNvSpPr/>
              <p:nvPr/>
            </p:nvSpPr>
            <p:spPr>
              <a:xfrm>
                <a:off x="3599870" y="2610164"/>
                <a:ext cx="2409506" cy="576064"/>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dirty="0">
                    <a:solidFill>
                      <a:schemeClr val="tx1"/>
                    </a:solidFill>
                    <a:latin typeface="Arial" pitchFamily="34" charset="0"/>
                    <a:cs typeface="Arial" pitchFamily="34" charset="0"/>
                  </a:rPr>
                  <a:t>species b). records</a:t>
                </a:r>
              </a:p>
            </p:txBody>
          </p:sp>
          <p:cxnSp>
            <p:nvCxnSpPr>
              <p:cNvPr id="211" name="Elbow Connector 210"/>
              <p:cNvCxnSpPr>
                <a:stCxn id="210" idx="2"/>
              </p:cNvCxnSpPr>
              <p:nvPr/>
            </p:nvCxnSpPr>
            <p:spPr>
              <a:xfrm rot="16200000" flipH="1">
                <a:off x="4579650" y="3411203"/>
                <a:ext cx="700190" cy="250242"/>
              </a:xfrm>
              <a:prstGeom prst="bentConnector2">
                <a:avLst/>
              </a:prstGeom>
              <a:ln w="12700">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212" name="Rounded Rectangle 211"/>
              <p:cNvSpPr/>
              <p:nvPr/>
            </p:nvSpPr>
            <p:spPr>
              <a:xfrm>
                <a:off x="6805647" y="2912165"/>
                <a:ext cx="1340313" cy="576064"/>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b="1" dirty="0">
                    <a:solidFill>
                      <a:srgbClr val="FF0000"/>
                    </a:solidFill>
                    <a:latin typeface="Arial" pitchFamily="34" charset="0"/>
                    <a:cs typeface="Arial" pitchFamily="34" charset="0"/>
                  </a:rPr>
                  <a:t>NW b</a:t>
                </a:r>
              </a:p>
            </p:txBody>
          </p:sp>
          <p:cxnSp>
            <p:nvCxnSpPr>
              <p:cNvPr id="215" name="Straight Arrow Connector 214"/>
              <p:cNvCxnSpPr/>
              <p:nvPr/>
            </p:nvCxnSpPr>
            <p:spPr>
              <a:xfrm>
                <a:off x="6360993" y="3431206"/>
                <a:ext cx="2382463" cy="0"/>
              </a:xfrm>
              <a:prstGeom prst="straightConnector1">
                <a:avLst/>
              </a:prstGeom>
              <a:ln w="31750">
                <a:solidFill>
                  <a:srgbClr val="FF00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grpSp>
          <p:nvGrpSpPr>
            <p:cNvPr id="188" name="Group 187"/>
            <p:cNvGrpSpPr/>
            <p:nvPr/>
          </p:nvGrpSpPr>
          <p:grpSpPr>
            <a:xfrm>
              <a:off x="665618" y="25231804"/>
              <a:ext cx="6312431" cy="1502852"/>
              <a:chOff x="689529" y="4240758"/>
              <a:chExt cx="6312431" cy="1502852"/>
            </a:xfrm>
          </p:grpSpPr>
          <p:grpSp>
            <p:nvGrpSpPr>
              <p:cNvPr id="189" name="Group 188"/>
              <p:cNvGrpSpPr/>
              <p:nvPr/>
            </p:nvGrpSpPr>
            <p:grpSpPr>
              <a:xfrm>
                <a:off x="2201359" y="5334536"/>
                <a:ext cx="4800601" cy="409074"/>
                <a:chOff x="3021500" y="1841117"/>
                <a:chExt cx="4800601" cy="409074"/>
              </a:xfrm>
            </p:grpSpPr>
            <p:sp>
              <p:nvSpPr>
                <p:cNvPr id="197" name="Oval 196"/>
                <p:cNvSpPr/>
                <p:nvPr/>
              </p:nvSpPr>
              <p:spPr>
                <a:xfrm>
                  <a:off x="5949997"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198" name="Oval 197"/>
                <p:cNvSpPr/>
                <p:nvPr/>
              </p:nvSpPr>
              <p:spPr>
                <a:xfrm>
                  <a:off x="6270843"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199" name="Oval 198"/>
                <p:cNvSpPr/>
                <p:nvPr/>
              </p:nvSpPr>
              <p:spPr>
                <a:xfrm>
                  <a:off x="6591688"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00" name="Oval 199"/>
                <p:cNvSpPr/>
                <p:nvPr/>
              </p:nvSpPr>
              <p:spPr>
                <a:xfrm>
                  <a:off x="5682879"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01" name="Oval 200"/>
                <p:cNvSpPr/>
                <p:nvPr/>
              </p:nvSpPr>
              <p:spPr>
                <a:xfrm>
                  <a:off x="4111175"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02" name="Oval 201"/>
                <p:cNvSpPr/>
                <p:nvPr/>
              </p:nvSpPr>
              <p:spPr>
                <a:xfrm>
                  <a:off x="4432021"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03" name="Oval 202"/>
                <p:cNvSpPr/>
                <p:nvPr/>
              </p:nvSpPr>
              <p:spPr>
                <a:xfrm>
                  <a:off x="4752866"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04" name="Oval 203"/>
                <p:cNvSpPr/>
                <p:nvPr/>
              </p:nvSpPr>
              <p:spPr>
                <a:xfrm>
                  <a:off x="3844057" y="1945769"/>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05" name="Oval 204"/>
                <p:cNvSpPr/>
                <p:nvPr/>
              </p:nvSpPr>
              <p:spPr>
                <a:xfrm>
                  <a:off x="5056007" y="1945445"/>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06" name="Oval 205"/>
                <p:cNvSpPr/>
                <p:nvPr/>
              </p:nvSpPr>
              <p:spPr>
                <a:xfrm>
                  <a:off x="5376852" y="1945445"/>
                  <a:ext cx="168443" cy="1684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sp>
              <p:nvSpPr>
                <p:cNvPr id="207" name="Rectangle 206"/>
                <p:cNvSpPr/>
                <p:nvPr/>
              </p:nvSpPr>
              <p:spPr>
                <a:xfrm>
                  <a:off x="3021500" y="1841117"/>
                  <a:ext cx="4800601" cy="40907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1" rIns="91440" bIns="45721" numCol="1" spcCol="0" rtlCol="0" fromWordArt="0" anchor="ctr" anchorCtr="0" forceAA="0" compatLnSpc="1">
                  <a:prstTxWarp prst="textNoShape">
                    <a:avLst/>
                  </a:prstTxWarp>
                  <a:noAutofit/>
                </a:bodyPr>
                <a:lstStyle/>
                <a:p>
                  <a:pPr algn="ctr"/>
                  <a:endParaRPr lang="en-AU" sz="1801"/>
                </a:p>
              </p:txBody>
            </p:sp>
          </p:grpSp>
          <p:grpSp>
            <p:nvGrpSpPr>
              <p:cNvPr id="190" name="Group 189"/>
              <p:cNvGrpSpPr/>
              <p:nvPr/>
            </p:nvGrpSpPr>
            <p:grpSpPr>
              <a:xfrm>
                <a:off x="2201360" y="4324700"/>
                <a:ext cx="4684527" cy="1016212"/>
                <a:chOff x="6884212" y="1990808"/>
                <a:chExt cx="4630868" cy="2173681"/>
              </a:xfrm>
            </p:grpSpPr>
            <p:sp>
              <p:nvSpPr>
                <p:cNvPr id="195" name="Freeform 194"/>
                <p:cNvSpPr/>
                <p:nvPr/>
              </p:nvSpPr>
              <p:spPr>
                <a:xfrm>
                  <a:off x="6884212" y="1990808"/>
                  <a:ext cx="4630868" cy="2173681"/>
                </a:xfrm>
                <a:custGeom>
                  <a:avLst/>
                  <a:gdLst>
                    <a:gd name="connsiteX0" fmla="*/ 0 w 287482"/>
                    <a:gd name="connsiteY0" fmla="*/ 284595 h 284595"/>
                    <a:gd name="connsiteX1" fmla="*/ 76200 w 287482"/>
                    <a:gd name="connsiteY1" fmla="*/ 218786 h 284595"/>
                    <a:gd name="connsiteX2" fmla="*/ 145473 w 287482"/>
                    <a:gd name="connsiteY2" fmla="*/ 577 h 284595"/>
                    <a:gd name="connsiteX3" fmla="*/ 211282 w 287482"/>
                    <a:gd name="connsiteY3" fmla="*/ 215322 h 284595"/>
                    <a:gd name="connsiteX4" fmla="*/ 287482 w 287482"/>
                    <a:gd name="connsiteY4" fmla="*/ 277668 h 2845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482" h="284595">
                      <a:moveTo>
                        <a:pt x="0" y="284595"/>
                      </a:moveTo>
                      <a:cubicBezTo>
                        <a:pt x="25977" y="275358"/>
                        <a:pt x="51955" y="266122"/>
                        <a:pt x="76200" y="218786"/>
                      </a:cubicBezTo>
                      <a:cubicBezTo>
                        <a:pt x="100445" y="171450"/>
                        <a:pt x="122959" y="1154"/>
                        <a:pt x="145473" y="577"/>
                      </a:cubicBezTo>
                      <a:cubicBezTo>
                        <a:pt x="167987" y="0"/>
                        <a:pt x="187614" y="169140"/>
                        <a:pt x="211282" y="215322"/>
                      </a:cubicBezTo>
                      <a:cubicBezTo>
                        <a:pt x="234950" y="261504"/>
                        <a:pt x="261216" y="269586"/>
                        <a:pt x="287482" y="277668"/>
                      </a:cubicBezTo>
                    </a:path>
                  </a:pathLst>
                </a:custGeom>
                <a:ln w="254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sz="2857"/>
                </a:p>
              </p:txBody>
            </p:sp>
            <p:cxnSp>
              <p:nvCxnSpPr>
                <p:cNvPr id="196" name="Straight Connector 195"/>
                <p:cNvCxnSpPr>
                  <a:stCxn id="195" idx="2"/>
                </p:cNvCxnSpPr>
                <p:nvPr/>
              </p:nvCxnSpPr>
              <p:spPr>
                <a:xfrm flipH="1">
                  <a:off x="9178576" y="1995214"/>
                  <a:ext cx="48969" cy="2169275"/>
                </a:xfrm>
                <a:prstGeom prst="line">
                  <a:avLst/>
                </a:prstGeom>
                <a:ln w="2540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191" name="Rounded Rectangle 190"/>
              <p:cNvSpPr/>
              <p:nvPr/>
            </p:nvSpPr>
            <p:spPr>
              <a:xfrm>
                <a:off x="689529" y="4240758"/>
                <a:ext cx="2409506" cy="576064"/>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dirty="0">
                    <a:solidFill>
                      <a:schemeClr val="tx1"/>
                    </a:solidFill>
                    <a:latin typeface="Arial" pitchFamily="34" charset="0"/>
                    <a:cs typeface="Arial" pitchFamily="34" charset="0"/>
                  </a:rPr>
                  <a:t>species a). records</a:t>
                </a:r>
              </a:p>
            </p:txBody>
          </p:sp>
          <p:cxnSp>
            <p:nvCxnSpPr>
              <p:cNvPr id="192" name="Elbow Connector 191"/>
              <p:cNvCxnSpPr>
                <a:stCxn id="191" idx="2"/>
              </p:cNvCxnSpPr>
              <p:nvPr/>
            </p:nvCxnSpPr>
            <p:spPr>
              <a:xfrm rot="16200000" flipH="1">
                <a:off x="1669309" y="5041797"/>
                <a:ext cx="700190" cy="250242"/>
              </a:xfrm>
              <a:prstGeom prst="bentConnector2">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sp>
            <p:nvSpPr>
              <p:cNvPr id="193" name="Rounded Rectangle 192"/>
              <p:cNvSpPr/>
              <p:nvPr/>
            </p:nvSpPr>
            <p:spPr>
              <a:xfrm>
                <a:off x="3891615" y="4621871"/>
                <a:ext cx="1357244" cy="576064"/>
              </a:xfrm>
              <a:prstGeom prst="round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b="1" dirty="0">
                    <a:solidFill>
                      <a:srgbClr val="FF0000"/>
                    </a:solidFill>
                    <a:latin typeface="Arial" pitchFamily="34" charset="0"/>
                    <a:cs typeface="Arial" pitchFamily="34" charset="0"/>
                  </a:rPr>
                  <a:t>NW a</a:t>
                </a:r>
              </a:p>
            </p:txBody>
          </p:sp>
          <p:cxnSp>
            <p:nvCxnSpPr>
              <p:cNvPr id="194" name="Straight Arrow Connector 193"/>
              <p:cNvCxnSpPr/>
              <p:nvPr/>
            </p:nvCxnSpPr>
            <p:spPr>
              <a:xfrm>
                <a:off x="3429006" y="5137890"/>
                <a:ext cx="2382463" cy="0"/>
              </a:xfrm>
              <a:prstGeom prst="straightConnector1">
                <a:avLst/>
              </a:prstGeom>
              <a:ln w="31750">
                <a:solidFill>
                  <a:srgbClr val="FF000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grpSp>
      </p:grpSp>
      <p:sp>
        <p:nvSpPr>
          <p:cNvPr id="142" name="TextBox 141"/>
          <p:cNvSpPr txBox="1"/>
          <p:nvPr/>
        </p:nvSpPr>
        <p:spPr>
          <a:xfrm>
            <a:off x="756677" y="30178286"/>
            <a:ext cx="9155938" cy="400110"/>
          </a:xfrm>
          <a:prstGeom prst="rect">
            <a:avLst/>
          </a:prstGeom>
          <a:noFill/>
        </p:spPr>
        <p:txBody>
          <a:bodyPr wrap="square" rtlCol="0">
            <a:spAutoFit/>
          </a:bodyPr>
          <a:lstStyle/>
          <a:p>
            <a:r>
              <a:rPr lang="en-AU" sz="2000" b="1" dirty="0">
                <a:solidFill>
                  <a:prstClr val="black"/>
                </a:solidFill>
                <a:latin typeface="Arial" pitchFamily="34" charset="0"/>
                <a:cs typeface="Arial" pitchFamily="34" charset="0"/>
              </a:rPr>
              <a:t>Fig. 2). </a:t>
            </a:r>
            <a:r>
              <a:rPr lang="en-AU" sz="2000" dirty="0">
                <a:solidFill>
                  <a:prstClr val="black"/>
                </a:solidFill>
                <a:latin typeface="Arial" pitchFamily="34" charset="0"/>
                <a:cs typeface="Arial" pitchFamily="34" charset="0"/>
              </a:rPr>
              <a:t>Quantifying community mean rainfall niche width for a hypothetical site. </a:t>
            </a:r>
            <a:endParaRPr lang="en-AU" sz="2000" dirty="0">
              <a:solidFill>
                <a:srgbClr val="FF00FF"/>
              </a:solidFill>
              <a:latin typeface="Arial" pitchFamily="34" charset="0"/>
              <a:cs typeface="Arial" pitchFamily="34" charset="0"/>
            </a:endParaRPr>
          </a:p>
        </p:txBody>
      </p:sp>
      <p:grpSp>
        <p:nvGrpSpPr>
          <p:cNvPr id="418" name="Group 417"/>
          <p:cNvGrpSpPr/>
          <p:nvPr/>
        </p:nvGrpSpPr>
        <p:grpSpPr>
          <a:xfrm>
            <a:off x="10793145" y="23289639"/>
            <a:ext cx="8847452" cy="7432166"/>
            <a:chOff x="10791000" y="6362819"/>
            <a:chExt cx="8847452" cy="7432166"/>
          </a:xfrm>
        </p:grpSpPr>
        <p:cxnSp>
          <p:nvCxnSpPr>
            <p:cNvPr id="419" name="Curved Connector 418"/>
            <p:cNvCxnSpPr>
              <a:stCxn id="423" idx="1"/>
              <a:endCxn id="424" idx="1"/>
            </p:cNvCxnSpPr>
            <p:nvPr/>
          </p:nvCxnSpPr>
          <p:spPr>
            <a:xfrm rot="10800000" flipV="1">
              <a:off x="12509094" y="6865230"/>
              <a:ext cx="87792" cy="5873472"/>
            </a:xfrm>
            <a:prstGeom prst="curvedConnector3">
              <a:avLst>
                <a:gd name="adj1" fmla="val 2269902"/>
              </a:avLst>
            </a:prstGeom>
            <a:ln w="25400">
              <a:solidFill>
                <a:srgbClr val="FF0000"/>
              </a:solidFill>
              <a:prstDash val="solid"/>
              <a:headEnd type="none"/>
              <a:tailEnd type="triangle" w="lg" len="lg"/>
            </a:ln>
          </p:spPr>
          <p:style>
            <a:lnRef idx="1">
              <a:schemeClr val="accent1"/>
            </a:lnRef>
            <a:fillRef idx="0">
              <a:schemeClr val="accent1"/>
            </a:fillRef>
            <a:effectRef idx="0">
              <a:schemeClr val="accent1"/>
            </a:effectRef>
            <a:fontRef idx="minor">
              <a:schemeClr val="tx1"/>
            </a:fontRef>
          </p:style>
        </p:cxnSp>
        <p:grpSp>
          <p:nvGrpSpPr>
            <p:cNvPr id="420" name="Group 419"/>
            <p:cNvGrpSpPr/>
            <p:nvPr/>
          </p:nvGrpSpPr>
          <p:grpSpPr>
            <a:xfrm>
              <a:off x="10791000" y="6362819"/>
              <a:ext cx="8847452" cy="7432166"/>
              <a:chOff x="10638600" y="6362819"/>
              <a:chExt cx="8847452" cy="7432166"/>
            </a:xfrm>
          </p:grpSpPr>
          <p:sp>
            <p:nvSpPr>
              <p:cNvPr id="421" name="Rounded Rectangle 420"/>
              <p:cNvSpPr/>
              <p:nvPr/>
            </p:nvSpPr>
            <p:spPr>
              <a:xfrm>
                <a:off x="16485849" y="8455681"/>
                <a:ext cx="3000203" cy="2307599"/>
              </a:xfrm>
              <a:prstGeom prst="roundRect">
                <a:avLst/>
              </a:prstGeom>
              <a:solidFill>
                <a:srgbClr val="FFB266"/>
              </a:solidFill>
              <a:ln w="38100">
                <a:solidFill>
                  <a:srgbClr val="FFB2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prstClr val="black"/>
                    </a:solidFill>
                    <a:latin typeface="Arial" pitchFamily="34" charset="0"/>
                    <a:cs typeface="Arial" pitchFamily="34" charset="0"/>
                  </a:rPr>
                  <a:t>community</a:t>
                </a:r>
              </a:p>
              <a:p>
                <a:pPr algn="ctr"/>
                <a:r>
                  <a:rPr lang="en-AU" sz="2800" b="1" dirty="0">
                    <a:solidFill>
                      <a:prstClr val="black"/>
                    </a:solidFill>
                    <a:latin typeface="Arial" pitchFamily="34" charset="0"/>
                    <a:cs typeface="Arial" pitchFamily="34" charset="0"/>
                  </a:rPr>
                  <a:t>mean temp </a:t>
                </a:r>
                <a:br>
                  <a:rPr lang="en-AU" sz="2800" b="1" dirty="0">
                    <a:solidFill>
                      <a:prstClr val="black"/>
                    </a:solidFill>
                    <a:latin typeface="Arial" pitchFamily="34" charset="0"/>
                    <a:cs typeface="Arial" pitchFamily="34" charset="0"/>
                  </a:rPr>
                </a:br>
                <a:r>
                  <a:rPr lang="en-AU" sz="2800" b="1" dirty="0">
                    <a:solidFill>
                      <a:prstClr val="black"/>
                    </a:solidFill>
                    <a:latin typeface="Arial" pitchFamily="34" charset="0"/>
                    <a:cs typeface="Arial" pitchFamily="34" charset="0"/>
                  </a:rPr>
                  <a:t>niche width</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0.020</a:t>
                </a:r>
              </a:p>
            </p:txBody>
          </p:sp>
          <p:sp>
            <p:nvSpPr>
              <p:cNvPr id="422" name="Rounded Rectangle 421"/>
              <p:cNvSpPr/>
              <p:nvPr/>
            </p:nvSpPr>
            <p:spPr>
              <a:xfrm>
                <a:off x="12494858" y="8455682"/>
                <a:ext cx="2628810" cy="2307599"/>
              </a:xfrm>
              <a:prstGeom prst="roundRect">
                <a:avLst/>
              </a:prstGeom>
              <a:solidFill>
                <a:srgbClr val="00B050"/>
              </a:solid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schemeClr val="tx1"/>
                    </a:solidFill>
                    <a:latin typeface="Arial" pitchFamily="34" charset="0"/>
                    <a:cs typeface="Arial" pitchFamily="34" charset="0"/>
                  </a:rPr>
                  <a:t>community</a:t>
                </a:r>
              </a:p>
              <a:p>
                <a:pPr algn="ctr"/>
                <a:r>
                  <a:rPr lang="en-AU" sz="2800" b="1" dirty="0">
                    <a:solidFill>
                      <a:schemeClr val="tx1"/>
                    </a:solidFill>
                    <a:latin typeface="Arial" pitchFamily="34" charset="0"/>
                    <a:cs typeface="Arial" pitchFamily="34" charset="0"/>
                  </a:rPr>
                  <a:t>mean</a:t>
                </a:r>
              </a:p>
              <a:p>
                <a:pPr algn="ctr"/>
                <a:r>
                  <a:rPr lang="en-AU" sz="2800" b="1" dirty="0">
                    <a:solidFill>
                      <a:schemeClr val="tx1"/>
                    </a:solidFill>
                    <a:latin typeface="Arial" pitchFamily="34" charset="0"/>
                    <a:cs typeface="Arial" pitchFamily="34" charset="0"/>
                  </a:rPr>
                  <a:t>leaf area</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0.666</a:t>
                </a:r>
              </a:p>
            </p:txBody>
          </p:sp>
          <p:sp>
            <p:nvSpPr>
              <p:cNvPr id="423" name="Rounded Rectangle 422"/>
              <p:cNvSpPr/>
              <p:nvPr/>
            </p:nvSpPr>
            <p:spPr>
              <a:xfrm>
                <a:off x="12444486" y="6362819"/>
                <a:ext cx="2729556" cy="1004822"/>
              </a:xfrm>
              <a:prstGeom prst="roundRect">
                <a:avLst/>
              </a:prstGeom>
              <a:solidFill>
                <a:srgbClr val="FFC000"/>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schemeClr val="tx1"/>
                    </a:solidFill>
                    <a:latin typeface="Arial" pitchFamily="34" charset="0"/>
                    <a:cs typeface="Arial" pitchFamily="34" charset="0"/>
                  </a:rPr>
                  <a:t>temperature</a:t>
                </a:r>
              </a:p>
            </p:txBody>
          </p:sp>
          <p:sp>
            <p:nvSpPr>
              <p:cNvPr id="424" name="Rounded Rectangle 423"/>
              <p:cNvSpPr/>
              <p:nvPr/>
            </p:nvSpPr>
            <p:spPr>
              <a:xfrm>
                <a:off x="12356694" y="11682419"/>
                <a:ext cx="2905138" cy="2112566"/>
              </a:xfrm>
              <a:prstGeom prst="roundRect">
                <a:avLst/>
              </a:prstGeom>
              <a:solidFill>
                <a:srgbClr val="E66914"/>
              </a:solidFill>
              <a:ln w="38100">
                <a:solidFill>
                  <a:srgbClr val="E66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800" b="1" dirty="0">
                  <a:solidFill>
                    <a:schemeClr val="tx1"/>
                  </a:solidFill>
                  <a:latin typeface="Arial" pitchFamily="34" charset="0"/>
                  <a:cs typeface="Arial" pitchFamily="34" charset="0"/>
                </a:endParaRPr>
              </a:p>
              <a:p>
                <a:pPr algn="ctr"/>
                <a:r>
                  <a:rPr lang="en-AU" sz="2800" b="1" dirty="0">
                    <a:solidFill>
                      <a:schemeClr val="tx1"/>
                    </a:solidFill>
                    <a:latin typeface="Arial" pitchFamily="34" charset="0"/>
                    <a:cs typeface="Arial" pitchFamily="34" charset="0"/>
                  </a:rPr>
                  <a:t>community</a:t>
                </a:r>
              </a:p>
              <a:p>
                <a:pPr algn="ctr"/>
                <a:r>
                  <a:rPr lang="en-AU" sz="2800" b="1" dirty="0">
                    <a:solidFill>
                      <a:schemeClr val="tx1"/>
                    </a:solidFill>
                    <a:latin typeface="Arial" pitchFamily="34" charset="0"/>
                    <a:cs typeface="Arial" pitchFamily="34" charset="0"/>
                  </a:rPr>
                  <a:t>GPP</a:t>
                </a:r>
              </a:p>
              <a:p>
                <a:pPr algn="ctr"/>
                <a:r>
                  <a:rPr lang="en-AU" sz="2800" b="1" dirty="0">
                    <a:solidFill>
                      <a:schemeClr val="tx1"/>
                    </a:solidFill>
                    <a:latin typeface="Arial" pitchFamily="34" charset="0"/>
                    <a:cs typeface="Arial" pitchFamily="34" charset="0"/>
                  </a:rPr>
                  <a:t>magnitude</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0.545</a:t>
                </a:r>
              </a:p>
              <a:p>
                <a:pPr algn="ctr"/>
                <a:endParaRPr lang="en-AU" sz="2800" b="1" dirty="0">
                  <a:solidFill>
                    <a:schemeClr val="tx1"/>
                  </a:solidFill>
                  <a:latin typeface="Arial" pitchFamily="34" charset="0"/>
                  <a:cs typeface="Arial" pitchFamily="34" charset="0"/>
                </a:endParaRPr>
              </a:p>
            </p:txBody>
          </p:sp>
          <p:cxnSp>
            <p:nvCxnSpPr>
              <p:cNvPr id="425" name="Curved Connector 26"/>
              <p:cNvCxnSpPr>
                <a:stCxn id="423" idx="2"/>
                <a:endCxn id="422" idx="0"/>
              </p:cNvCxnSpPr>
              <p:nvPr/>
            </p:nvCxnSpPr>
            <p:spPr>
              <a:xfrm flipH="1">
                <a:off x="13809263" y="7367641"/>
                <a:ext cx="1" cy="1088041"/>
              </a:xfrm>
              <a:prstGeom prst="straightConnector1">
                <a:avLst/>
              </a:prstGeom>
              <a:ln w="1270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426" name="Straight Arrow Connector 27"/>
              <p:cNvCxnSpPr>
                <a:stCxn id="423" idx="3"/>
                <a:endCxn id="421" idx="0"/>
              </p:cNvCxnSpPr>
              <p:nvPr/>
            </p:nvCxnSpPr>
            <p:spPr>
              <a:xfrm>
                <a:off x="15174042" y="6865230"/>
                <a:ext cx="2811909" cy="1590451"/>
              </a:xfrm>
              <a:prstGeom prst="curvedConnector2">
                <a:avLst/>
              </a:prstGeom>
              <a:ln w="1905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427" name="Straight Arrow Connector 426"/>
              <p:cNvCxnSpPr>
                <a:stCxn id="422" idx="2"/>
                <a:endCxn id="424" idx="0"/>
              </p:cNvCxnSpPr>
              <p:nvPr/>
            </p:nvCxnSpPr>
            <p:spPr>
              <a:xfrm>
                <a:off x="13809263" y="10763281"/>
                <a:ext cx="0" cy="919138"/>
              </a:xfrm>
              <a:prstGeom prst="straightConnector1">
                <a:avLst/>
              </a:prstGeom>
              <a:ln w="76200">
                <a:solidFill>
                  <a:srgbClr val="0000FF"/>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428" name="Rounded Rectangle 427"/>
              <p:cNvSpPr/>
              <p:nvPr/>
            </p:nvSpPr>
            <p:spPr>
              <a:xfrm>
                <a:off x="16818509" y="11614952"/>
                <a:ext cx="2253924" cy="1317091"/>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000" b="1" dirty="0">
                  <a:solidFill>
                    <a:srgbClr val="0000FF"/>
                  </a:solidFill>
                  <a:latin typeface="Arial" pitchFamily="34" charset="0"/>
                  <a:cs typeface="Arial" pitchFamily="34" charset="0"/>
                </a:endParaRPr>
              </a:p>
            </p:txBody>
          </p:sp>
          <p:cxnSp>
            <p:nvCxnSpPr>
              <p:cNvPr id="429" name="Straight Arrow Connector 428"/>
              <p:cNvCxnSpPr>
                <a:stCxn id="421" idx="1"/>
                <a:endCxn id="422" idx="3"/>
              </p:cNvCxnSpPr>
              <p:nvPr/>
            </p:nvCxnSpPr>
            <p:spPr>
              <a:xfrm flipH="1">
                <a:off x="15123668" y="9609481"/>
                <a:ext cx="1362181" cy="1"/>
              </a:xfrm>
              <a:prstGeom prst="straightConnector1">
                <a:avLst/>
              </a:prstGeom>
              <a:ln w="63500">
                <a:solidFill>
                  <a:srgbClr val="0000FF"/>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430" name="Straight Arrow Connector 21"/>
              <p:cNvCxnSpPr>
                <a:stCxn id="421" idx="2"/>
                <a:endCxn id="424" idx="3"/>
              </p:cNvCxnSpPr>
              <p:nvPr/>
            </p:nvCxnSpPr>
            <p:spPr>
              <a:xfrm rot="5400000">
                <a:off x="15636181" y="10388932"/>
                <a:ext cx="1975422" cy="2724119"/>
              </a:xfrm>
              <a:prstGeom prst="curvedConnector2">
                <a:avLst/>
              </a:prstGeom>
              <a:ln w="3810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431" name="Rounded Rectangle 430"/>
              <p:cNvSpPr/>
              <p:nvPr/>
            </p:nvSpPr>
            <p:spPr>
              <a:xfrm>
                <a:off x="15357275" y="9025893"/>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0.794</a:t>
                </a:r>
              </a:p>
            </p:txBody>
          </p:sp>
          <p:sp>
            <p:nvSpPr>
              <p:cNvPr id="432" name="Rounded Rectangle 431"/>
              <p:cNvSpPr/>
              <p:nvPr/>
            </p:nvSpPr>
            <p:spPr>
              <a:xfrm>
                <a:off x="16725994" y="6800816"/>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-0.141</a:t>
                </a:r>
              </a:p>
            </p:txBody>
          </p:sp>
          <p:sp>
            <p:nvSpPr>
              <p:cNvPr id="433" name="Rounded Rectangle 432"/>
              <p:cNvSpPr/>
              <p:nvPr/>
            </p:nvSpPr>
            <p:spPr>
              <a:xfrm>
                <a:off x="13864511" y="7757949"/>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-0.105</a:t>
                </a:r>
              </a:p>
            </p:txBody>
          </p:sp>
          <p:sp>
            <p:nvSpPr>
              <p:cNvPr id="434" name="Rounded Rectangle 433"/>
              <p:cNvSpPr/>
              <p:nvPr/>
            </p:nvSpPr>
            <p:spPr>
              <a:xfrm>
                <a:off x="10638600" y="9094133"/>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-0.186</a:t>
                </a:r>
              </a:p>
            </p:txBody>
          </p:sp>
          <p:sp>
            <p:nvSpPr>
              <p:cNvPr id="435" name="Rounded Rectangle 434"/>
              <p:cNvSpPr/>
              <p:nvPr/>
            </p:nvSpPr>
            <p:spPr>
              <a:xfrm>
                <a:off x="16725994" y="12130827"/>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-0.589</a:t>
                </a:r>
              </a:p>
            </p:txBody>
          </p:sp>
          <p:sp>
            <p:nvSpPr>
              <p:cNvPr id="436" name="Rounded Rectangle 435"/>
              <p:cNvSpPr/>
              <p:nvPr/>
            </p:nvSpPr>
            <p:spPr>
              <a:xfrm>
                <a:off x="13918078" y="10830506"/>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1.057</a:t>
                </a:r>
              </a:p>
            </p:txBody>
          </p:sp>
        </p:grpSp>
      </p:grpSp>
      <p:grpSp>
        <p:nvGrpSpPr>
          <p:cNvPr id="92" name="Group 91"/>
          <p:cNvGrpSpPr/>
          <p:nvPr/>
        </p:nvGrpSpPr>
        <p:grpSpPr>
          <a:xfrm>
            <a:off x="19750655" y="19915824"/>
            <a:ext cx="10689345" cy="10140474"/>
            <a:chOff x="19750655" y="20209737"/>
            <a:chExt cx="10689345" cy="10140474"/>
          </a:xfrm>
        </p:grpSpPr>
        <p:grpSp>
          <p:nvGrpSpPr>
            <p:cNvPr id="91" name="Group 90"/>
            <p:cNvGrpSpPr/>
            <p:nvPr/>
          </p:nvGrpSpPr>
          <p:grpSpPr>
            <a:xfrm>
              <a:off x="19750655" y="20209737"/>
              <a:ext cx="10689345" cy="10140474"/>
              <a:chOff x="19750655" y="20275051"/>
              <a:chExt cx="10689345" cy="10140474"/>
            </a:xfrm>
          </p:grpSpPr>
          <p:grpSp>
            <p:nvGrpSpPr>
              <p:cNvPr id="304" name="Group 303"/>
              <p:cNvGrpSpPr/>
              <p:nvPr/>
            </p:nvGrpSpPr>
            <p:grpSpPr>
              <a:xfrm>
                <a:off x="22150650" y="29224595"/>
                <a:ext cx="1409581" cy="1190930"/>
                <a:chOff x="14614806" y="14711999"/>
                <a:chExt cx="1409581" cy="1190930"/>
              </a:xfrm>
            </p:grpSpPr>
            <p:sp>
              <p:nvSpPr>
                <p:cNvPr id="275" name="TextBox 274"/>
                <p:cNvSpPr txBox="1"/>
                <p:nvPr/>
              </p:nvSpPr>
              <p:spPr>
                <a:xfrm>
                  <a:off x="14614806" y="14711999"/>
                  <a:ext cx="1409581"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Rain (mm)</a:t>
                  </a:r>
                </a:p>
              </p:txBody>
            </p:sp>
            <p:sp>
              <p:nvSpPr>
                <p:cNvPr id="276" name="TextBox 275"/>
                <p:cNvSpPr txBox="1"/>
                <p:nvPr/>
              </p:nvSpPr>
              <p:spPr>
                <a:xfrm>
                  <a:off x="15134554" y="15000651"/>
                  <a:ext cx="799972"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6945</a:t>
                  </a:r>
                </a:p>
              </p:txBody>
            </p:sp>
            <p:sp>
              <p:nvSpPr>
                <p:cNvPr id="277" name="TextBox 276"/>
                <p:cNvSpPr txBox="1"/>
                <p:nvPr/>
              </p:nvSpPr>
              <p:spPr>
                <a:xfrm>
                  <a:off x="15106061" y="15502819"/>
                  <a:ext cx="799972"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542</a:t>
                  </a:r>
                </a:p>
              </p:txBody>
            </p:sp>
            <p:pic>
              <p:nvPicPr>
                <p:cNvPr id="301" name="Picture 30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729401" y="15178472"/>
                  <a:ext cx="412967" cy="534182"/>
                </a:xfrm>
                <a:prstGeom prst="rect">
                  <a:avLst/>
                </a:prstGeom>
              </p:spPr>
            </p:pic>
          </p:grpSp>
          <p:grpSp>
            <p:nvGrpSpPr>
              <p:cNvPr id="78" name="Group 77"/>
              <p:cNvGrpSpPr/>
              <p:nvPr/>
            </p:nvGrpSpPr>
            <p:grpSpPr>
              <a:xfrm>
                <a:off x="23949119" y="29219119"/>
                <a:ext cx="3192616" cy="707886"/>
                <a:chOff x="23097425" y="26459191"/>
                <a:chExt cx="3192616" cy="707886"/>
              </a:xfrm>
            </p:grpSpPr>
            <p:sp>
              <p:nvSpPr>
                <p:cNvPr id="300" name="Oval 299"/>
                <p:cNvSpPr/>
                <p:nvPr/>
              </p:nvSpPr>
              <p:spPr>
                <a:xfrm>
                  <a:off x="23097425" y="26516684"/>
                  <a:ext cx="228742" cy="228742"/>
                </a:xfrm>
                <a:prstGeom prst="ellipse">
                  <a:avLst/>
                </a:prstGeom>
                <a:solidFill>
                  <a:srgbClr val="FF8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05" name="TextBox 304"/>
                <p:cNvSpPr txBox="1"/>
                <p:nvPr/>
              </p:nvSpPr>
              <p:spPr>
                <a:xfrm>
                  <a:off x="23351412" y="26459191"/>
                  <a:ext cx="2938629" cy="707886"/>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527 community surveys</a:t>
                  </a:r>
                  <a:br>
                    <a:rPr lang="en-AU" sz="2000" dirty="0">
                      <a:solidFill>
                        <a:prstClr val="black"/>
                      </a:solidFill>
                      <a:latin typeface="Arial" pitchFamily="34" charset="0"/>
                      <a:cs typeface="Arial" pitchFamily="34" charset="0"/>
                    </a:rPr>
                  </a:br>
                  <a:r>
                    <a:rPr lang="en-AU" sz="2000" dirty="0">
                      <a:solidFill>
                        <a:prstClr val="black"/>
                      </a:solidFill>
                      <a:latin typeface="Arial" pitchFamily="34" charset="0"/>
                      <a:cs typeface="Arial" pitchFamily="34" charset="0"/>
                    </a:rPr>
                    <a:t>(745 tree species)</a:t>
                  </a:r>
                </a:p>
              </p:txBody>
            </p:sp>
          </p:grpSp>
          <p:grpSp>
            <p:nvGrpSpPr>
              <p:cNvPr id="90" name="Group 89"/>
              <p:cNvGrpSpPr/>
              <p:nvPr/>
            </p:nvGrpSpPr>
            <p:grpSpPr>
              <a:xfrm>
                <a:off x="19750655" y="20275051"/>
                <a:ext cx="10689345" cy="9337181"/>
                <a:chOff x="19750655" y="20275051"/>
                <a:chExt cx="10689345" cy="9337181"/>
              </a:xfrm>
            </p:grpSpPr>
            <p:pic>
              <p:nvPicPr>
                <p:cNvPr id="85" name="Picture 84"/>
                <p:cNvPicPr>
                  <a:picLocks noChangeAspect="1"/>
                </p:cNvPicPr>
                <p:nvPr/>
              </p:nvPicPr>
              <p:blipFill rotWithShape="1">
                <a:blip r:embed="rId8" cstate="print">
                  <a:extLst>
                    <a:ext uri="{28A0092B-C50C-407E-A947-70E740481C1C}">
                      <a14:useLocalDpi xmlns:a14="http://schemas.microsoft.com/office/drawing/2010/main" val="0"/>
                    </a:ext>
                  </a:extLst>
                </a:blip>
                <a:srcRect b="12543"/>
                <a:stretch/>
              </p:blipFill>
              <p:spPr>
                <a:xfrm>
                  <a:off x="19750655" y="20371510"/>
                  <a:ext cx="6607928" cy="8165959"/>
                </a:xfrm>
                <a:prstGeom prst="rect">
                  <a:avLst/>
                </a:prstGeom>
              </p:spPr>
            </p:pic>
            <p:pic>
              <p:nvPicPr>
                <p:cNvPr id="87" name="Picture 8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3832072" y="20275051"/>
                  <a:ext cx="6607928" cy="9337181"/>
                </a:xfrm>
                <a:prstGeom prst="rect">
                  <a:avLst/>
                </a:prstGeom>
              </p:spPr>
            </p:pic>
            <p:sp>
              <p:nvSpPr>
                <p:cNvPr id="486" name="TextBox 485"/>
                <p:cNvSpPr txBox="1"/>
                <p:nvPr/>
              </p:nvSpPr>
              <p:spPr>
                <a:xfrm>
                  <a:off x="23161215" y="23607428"/>
                  <a:ext cx="1428312" cy="461665"/>
                </a:xfrm>
                <a:prstGeom prst="rect">
                  <a:avLst/>
                </a:prstGeom>
                <a:noFill/>
              </p:spPr>
              <p:txBody>
                <a:bodyPr wrap="square" rtlCol="0">
                  <a:spAutoFit/>
                </a:bodyPr>
                <a:lstStyle/>
                <a:p>
                  <a:r>
                    <a:rPr lang="en-AU" sz="2400" b="1" dirty="0">
                      <a:solidFill>
                        <a:prstClr val="black"/>
                      </a:solidFill>
                      <a:latin typeface="Arial" pitchFamily="34" charset="0"/>
                      <a:cs typeface="Arial" pitchFamily="34" charset="0"/>
                    </a:rPr>
                    <a:t>CAIRNS</a:t>
                  </a:r>
                </a:p>
              </p:txBody>
            </p:sp>
            <p:sp>
              <p:nvSpPr>
                <p:cNvPr id="487" name="TextBox 486"/>
                <p:cNvSpPr txBox="1"/>
                <p:nvPr/>
              </p:nvSpPr>
              <p:spPr>
                <a:xfrm>
                  <a:off x="26739827" y="22942188"/>
                  <a:ext cx="2901427" cy="461665"/>
                </a:xfrm>
                <a:prstGeom prst="rect">
                  <a:avLst/>
                </a:prstGeom>
                <a:noFill/>
              </p:spPr>
              <p:txBody>
                <a:bodyPr wrap="square" rtlCol="0">
                  <a:spAutoFit/>
                </a:bodyPr>
                <a:lstStyle/>
                <a:p>
                  <a:r>
                    <a:rPr lang="en-AU" sz="2400" b="1" dirty="0">
                      <a:solidFill>
                        <a:prstClr val="black"/>
                      </a:solidFill>
                      <a:latin typeface="Arial" pitchFamily="34" charset="0"/>
                      <a:cs typeface="Arial" pitchFamily="34" charset="0"/>
                    </a:rPr>
                    <a:t>MOUNT CARBINE</a:t>
                  </a:r>
                </a:p>
              </p:txBody>
            </p:sp>
          </p:grpSp>
          <p:grpSp>
            <p:nvGrpSpPr>
              <p:cNvPr id="491" name="Group 490"/>
              <p:cNvGrpSpPr/>
              <p:nvPr/>
            </p:nvGrpSpPr>
            <p:grpSpPr>
              <a:xfrm>
                <a:off x="27312255" y="29224595"/>
                <a:ext cx="1491656" cy="1190930"/>
                <a:chOff x="19697897" y="29016425"/>
                <a:chExt cx="1491656" cy="1190930"/>
              </a:xfrm>
            </p:grpSpPr>
            <p:pic>
              <p:nvPicPr>
                <p:cNvPr id="492" name="Picture 49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9853859" y="29481462"/>
                  <a:ext cx="417923" cy="519570"/>
                </a:xfrm>
                <a:prstGeom prst="rect">
                  <a:avLst/>
                </a:prstGeom>
              </p:spPr>
            </p:pic>
            <p:sp>
              <p:nvSpPr>
                <p:cNvPr id="493" name="TextBox 492"/>
                <p:cNvSpPr txBox="1"/>
                <p:nvPr/>
              </p:nvSpPr>
              <p:spPr>
                <a:xfrm>
                  <a:off x="19697897" y="29016425"/>
                  <a:ext cx="1491656"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Temp (°C)</a:t>
                  </a:r>
                </a:p>
              </p:txBody>
            </p:sp>
            <p:sp>
              <p:nvSpPr>
                <p:cNvPr id="494" name="TextBox 493"/>
                <p:cNvSpPr txBox="1"/>
                <p:nvPr/>
              </p:nvSpPr>
              <p:spPr>
                <a:xfrm>
                  <a:off x="20262095" y="29305077"/>
                  <a:ext cx="799972"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36.8</a:t>
                  </a:r>
                </a:p>
              </p:txBody>
            </p:sp>
            <p:sp>
              <p:nvSpPr>
                <p:cNvPr id="495" name="TextBox 494"/>
                <p:cNvSpPr txBox="1"/>
                <p:nvPr/>
              </p:nvSpPr>
              <p:spPr>
                <a:xfrm>
                  <a:off x="20233602" y="29807245"/>
                  <a:ext cx="799972" cy="400110"/>
                </a:xfrm>
                <a:prstGeom prst="rect">
                  <a:avLst/>
                </a:prstGeom>
                <a:noFill/>
              </p:spPr>
              <p:txBody>
                <a:bodyPr wrap="square" rtlCol="0">
                  <a:spAutoFit/>
                </a:bodyPr>
                <a:lstStyle/>
                <a:p>
                  <a:r>
                    <a:rPr lang="en-AU" sz="2000" dirty="0">
                      <a:solidFill>
                        <a:prstClr val="black"/>
                      </a:solidFill>
                      <a:latin typeface="Arial" pitchFamily="34" charset="0"/>
                      <a:cs typeface="Arial" pitchFamily="34" charset="0"/>
                    </a:rPr>
                    <a:t>24.1</a:t>
                  </a:r>
                </a:p>
              </p:txBody>
            </p:sp>
          </p:grpSp>
        </p:grpSp>
        <p:pic>
          <p:nvPicPr>
            <p:cNvPr id="498" name="Picture 497"/>
            <p:cNvPicPr>
              <a:picLocks noChangeAspect="1"/>
            </p:cNvPicPr>
            <p:nvPr/>
          </p:nvPicPr>
          <p:blipFill rotWithShape="1">
            <a:blip r:embed="rId8" cstate="print">
              <a:extLst>
                <a:ext uri="{28A0092B-C50C-407E-A947-70E740481C1C}">
                  <a14:useLocalDpi xmlns:a14="http://schemas.microsoft.com/office/drawing/2010/main" val="0"/>
                </a:ext>
              </a:extLst>
            </a:blip>
            <a:srcRect l="44327" t="88789"/>
            <a:stretch/>
          </p:blipFill>
          <p:spPr>
            <a:xfrm>
              <a:off x="23886082" y="28352642"/>
              <a:ext cx="3678844" cy="1046802"/>
            </a:xfrm>
            <a:prstGeom prst="rect">
              <a:avLst/>
            </a:prstGeom>
          </p:spPr>
        </p:pic>
      </p:grpSp>
      <p:sp>
        <p:nvSpPr>
          <p:cNvPr id="500" name="TextBox 499"/>
          <p:cNvSpPr txBox="1"/>
          <p:nvPr/>
        </p:nvSpPr>
        <p:spPr>
          <a:xfrm>
            <a:off x="20387889" y="11937543"/>
            <a:ext cx="799972" cy="461665"/>
          </a:xfrm>
          <a:prstGeom prst="rect">
            <a:avLst/>
          </a:prstGeom>
          <a:noFill/>
        </p:spPr>
        <p:txBody>
          <a:bodyPr wrap="square" rtlCol="0">
            <a:spAutoFit/>
          </a:bodyPr>
          <a:lstStyle/>
          <a:p>
            <a:r>
              <a:rPr lang="en-AU" sz="2400" b="1" dirty="0">
                <a:solidFill>
                  <a:prstClr val="black"/>
                </a:solidFill>
                <a:latin typeface="Arial" pitchFamily="34" charset="0"/>
                <a:cs typeface="Arial" pitchFamily="34" charset="0"/>
              </a:rPr>
              <a:t>A).</a:t>
            </a:r>
          </a:p>
        </p:txBody>
      </p:sp>
      <p:sp>
        <p:nvSpPr>
          <p:cNvPr id="508" name="TextBox 507"/>
          <p:cNvSpPr txBox="1"/>
          <p:nvPr/>
        </p:nvSpPr>
        <p:spPr>
          <a:xfrm>
            <a:off x="20504939" y="1268528"/>
            <a:ext cx="8750738" cy="1200329"/>
          </a:xfrm>
          <a:prstGeom prst="rect">
            <a:avLst/>
          </a:prstGeom>
          <a:noFill/>
        </p:spPr>
        <p:txBody>
          <a:bodyPr wrap="square" rtlCol="0">
            <a:spAutoFit/>
          </a:bodyPr>
          <a:lstStyle/>
          <a:p>
            <a:r>
              <a:rPr lang="en-AU" sz="2400" b="1" dirty="0">
                <a:solidFill>
                  <a:schemeClr val="bg1"/>
                </a:solidFill>
                <a:latin typeface="Arial" panose="020B0604020202020204" pitchFamily="34" charset="0"/>
                <a:cs typeface="Arial" panose="020B0604020202020204" pitchFamily="34" charset="0"/>
              </a:rPr>
              <a:t>ECOSYSTEM &amp; BIODIVESRITY KNOIWLEDGE  </a:t>
            </a:r>
          </a:p>
          <a:p>
            <a:r>
              <a:rPr lang="en-AU" sz="2400" b="1" dirty="0">
                <a:solidFill>
                  <a:schemeClr val="bg1"/>
                </a:solidFill>
                <a:latin typeface="Arial" panose="020B0604020202020204" pitchFamily="34" charset="0"/>
                <a:cs typeface="Arial" panose="020B0604020202020204" pitchFamily="34" charset="0"/>
              </a:rPr>
              <a:t>LAND &amp; WATER FLAGSHIP</a:t>
            </a:r>
            <a:endParaRPr lang="en-AU" sz="2400" dirty="0">
              <a:solidFill>
                <a:schemeClr val="bg1"/>
              </a:solidFill>
              <a:latin typeface="Arial" panose="020B0604020202020204" pitchFamily="34" charset="0"/>
              <a:cs typeface="Arial" panose="020B0604020202020204" pitchFamily="34" charset="0"/>
            </a:endParaRPr>
          </a:p>
          <a:p>
            <a:r>
              <a:rPr lang="en-AU" sz="2400" dirty="0">
                <a:solidFill>
                  <a:schemeClr val="bg1"/>
                </a:solidFill>
                <a:latin typeface="Arial" panose="020B0604020202020204" pitchFamily="34" charset="0"/>
                <a:cs typeface="Arial" panose="020B0604020202020204" pitchFamily="34" charset="0"/>
                <a:hlinkClick r:id="rId11">
                  <a:extLst>
                    <a:ext uri="{A12FA001-AC4F-418D-AE19-62706E023703}">
                      <ahyp:hlinkClr xmlns:ahyp="http://schemas.microsoft.com/office/drawing/2018/hyperlinkcolor" val="tx"/>
                    </a:ext>
                  </a:extLst>
                </a:hlinkClick>
              </a:rPr>
              <a:t>macroecologicalmodelling.com</a:t>
            </a:r>
            <a:endParaRPr lang="en-AU" sz="2400" dirty="0">
              <a:solidFill>
                <a:schemeClr val="bg1"/>
              </a:solidFill>
              <a:latin typeface="Arial" panose="020B0604020202020204" pitchFamily="34" charset="0"/>
              <a:cs typeface="Arial" panose="020B0604020202020204" pitchFamily="34" charset="0"/>
            </a:endParaRPr>
          </a:p>
        </p:txBody>
      </p:sp>
      <p:pic>
        <p:nvPicPr>
          <p:cNvPr id="88" name="Picture 87"/>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27655456" y="1108263"/>
            <a:ext cx="1516960" cy="1516960"/>
          </a:xfrm>
          <a:prstGeom prst="rect">
            <a:avLst/>
          </a:prstGeom>
        </p:spPr>
      </p:pic>
      <p:grpSp>
        <p:nvGrpSpPr>
          <p:cNvPr id="93" name="Group 92"/>
          <p:cNvGrpSpPr/>
          <p:nvPr/>
        </p:nvGrpSpPr>
        <p:grpSpPr>
          <a:xfrm>
            <a:off x="20337720" y="30672504"/>
            <a:ext cx="9252464" cy="8441401"/>
            <a:chOff x="20337720" y="30822900"/>
            <a:chExt cx="9252464" cy="8441401"/>
          </a:xfrm>
        </p:grpSpPr>
        <p:pic>
          <p:nvPicPr>
            <p:cNvPr id="509" name="Picture 508"/>
            <p:cNvPicPr>
              <a:picLocks noChangeAspect="1"/>
            </p:cNvPicPr>
            <p:nvPr/>
          </p:nvPicPr>
          <p:blipFill rotWithShape="1">
            <a:blip r:embed="rId13" cstate="print">
              <a:extLst>
                <a:ext uri="{28A0092B-C50C-407E-A947-70E740481C1C}">
                  <a14:useLocalDpi xmlns:a14="http://schemas.microsoft.com/office/drawing/2010/main" val="0"/>
                </a:ext>
              </a:extLst>
            </a:blip>
            <a:srcRect l="-2" t="5666" r="343" b="33279"/>
            <a:stretch/>
          </p:blipFill>
          <p:spPr>
            <a:xfrm>
              <a:off x="20337720" y="30822900"/>
              <a:ext cx="9251292" cy="4250872"/>
            </a:xfrm>
            <a:prstGeom prst="rect">
              <a:avLst/>
            </a:prstGeom>
          </p:spPr>
        </p:pic>
        <p:pic>
          <p:nvPicPr>
            <p:cNvPr id="510" name="Picture 509"/>
            <p:cNvPicPr>
              <a:picLocks noChangeAspect="1"/>
            </p:cNvPicPr>
            <p:nvPr/>
          </p:nvPicPr>
          <p:blipFill rotWithShape="1">
            <a:blip r:embed="rId14" cstate="print">
              <a:extLst>
                <a:ext uri="{28A0092B-C50C-407E-A947-70E740481C1C}">
                  <a14:useLocalDpi xmlns:a14="http://schemas.microsoft.com/office/drawing/2010/main" val="0"/>
                </a:ext>
              </a:extLst>
            </a:blip>
            <a:srcRect l="-130" t="192" r="130" b="38907"/>
            <a:stretch/>
          </p:blipFill>
          <p:spPr>
            <a:xfrm>
              <a:off x="20337720" y="35039653"/>
              <a:ext cx="9249207" cy="4224648"/>
            </a:xfrm>
            <a:prstGeom prst="rect">
              <a:avLst/>
            </a:prstGeom>
          </p:spPr>
        </p:pic>
        <p:sp>
          <p:nvSpPr>
            <p:cNvPr id="511" name="TextBox 510"/>
            <p:cNvSpPr txBox="1"/>
            <p:nvPr/>
          </p:nvSpPr>
          <p:spPr>
            <a:xfrm>
              <a:off x="20429748" y="33380997"/>
              <a:ext cx="9160436" cy="1200329"/>
            </a:xfrm>
            <a:prstGeom prst="rect">
              <a:avLst/>
            </a:prstGeom>
            <a:noFill/>
            <a:ln>
              <a:noFill/>
            </a:ln>
          </p:spPr>
          <p:txBody>
            <a:bodyPr wrap="square" rtlCol="0">
              <a:spAutoFit/>
            </a:bodyPr>
            <a:lstStyle/>
            <a:p>
              <a:r>
                <a:rPr lang="en-AU" sz="2400" b="1" dirty="0">
                  <a:solidFill>
                    <a:schemeClr val="bg1"/>
                  </a:solidFill>
                  <a:latin typeface="Arial" panose="020B0604020202020204" pitchFamily="34" charset="0"/>
                  <a:cs typeface="Arial" panose="020B0604020202020204" pitchFamily="34" charset="0"/>
                </a:rPr>
                <a:t>CAIRNS</a:t>
              </a:r>
            </a:p>
            <a:p>
              <a:pPr marL="342900" indent="-342900">
                <a:buFontTx/>
                <a:buChar char="-"/>
              </a:pPr>
              <a:r>
                <a:rPr lang="en-AU" sz="2400" dirty="0">
                  <a:solidFill>
                    <a:schemeClr val="bg1"/>
                  </a:solidFill>
                  <a:latin typeface="Arial" panose="020B0604020202020204" pitchFamily="34" charset="0"/>
                  <a:cs typeface="Arial" panose="020B0604020202020204" pitchFamily="34" charset="0"/>
                </a:rPr>
                <a:t>Tall closed rainforest, annual rainfall ~2800 mm, max temp of warmest period ~ 31.8 °C, tropical monsoonal climate</a:t>
              </a:r>
            </a:p>
          </p:txBody>
        </p:sp>
        <p:sp>
          <p:nvSpPr>
            <p:cNvPr id="513" name="TextBox 512"/>
            <p:cNvSpPr txBox="1"/>
            <p:nvPr/>
          </p:nvSpPr>
          <p:spPr>
            <a:xfrm>
              <a:off x="20429748" y="37706290"/>
              <a:ext cx="9160436" cy="1200329"/>
            </a:xfrm>
            <a:prstGeom prst="rect">
              <a:avLst/>
            </a:prstGeom>
            <a:noFill/>
            <a:ln>
              <a:noFill/>
            </a:ln>
          </p:spPr>
          <p:txBody>
            <a:bodyPr wrap="square" rtlCol="0">
              <a:spAutoFit/>
            </a:bodyPr>
            <a:lstStyle/>
            <a:p>
              <a:r>
                <a:rPr lang="en-AU" sz="2400" b="1" dirty="0">
                  <a:solidFill>
                    <a:schemeClr val="bg1"/>
                  </a:solidFill>
                  <a:latin typeface="Arial" panose="020B0604020202020204" pitchFamily="34" charset="0"/>
                  <a:cs typeface="Arial" panose="020B0604020202020204" pitchFamily="34" charset="0"/>
                </a:rPr>
                <a:t>MOUNT CARBINE</a:t>
              </a:r>
            </a:p>
            <a:p>
              <a:pPr marL="342900" indent="-342900">
                <a:buFontTx/>
                <a:buChar char="-"/>
              </a:pPr>
              <a:r>
                <a:rPr lang="en-AU" sz="2400" dirty="0">
                  <a:solidFill>
                    <a:schemeClr val="bg1"/>
                  </a:solidFill>
                  <a:latin typeface="Arial" panose="020B0604020202020204" pitchFamily="34" charset="0"/>
                  <a:cs typeface="Arial" panose="020B0604020202020204" pitchFamily="34" charset="0"/>
                </a:rPr>
                <a:t>Eucalypt low open woodland, rainfall ~945 (mm), temp ~32.2°C, Tropical wet-dry savannah climate </a:t>
              </a:r>
            </a:p>
          </p:txBody>
        </p:sp>
        <p:sp>
          <p:nvSpPr>
            <p:cNvPr id="514" name="TextBox 513"/>
            <p:cNvSpPr txBox="1"/>
            <p:nvPr/>
          </p:nvSpPr>
          <p:spPr>
            <a:xfrm>
              <a:off x="20382331" y="30986188"/>
              <a:ext cx="799972" cy="461665"/>
            </a:xfrm>
            <a:prstGeom prst="rect">
              <a:avLst/>
            </a:prstGeom>
            <a:noFill/>
          </p:spPr>
          <p:txBody>
            <a:bodyPr wrap="square" rtlCol="0">
              <a:spAutoFit/>
            </a:bodyPr>
            <a:lstStyle/>
            <a:p>
              <a:r>
                <a:rPr lang="en-AU" sz="2400" b="1" dirty="0">
                  <a:solidFill>
                    <a:schemeClr val="bg1"/>
                  </a:solidFill>
                  <a:latin typeface="Arial" pitchFamily="34" charset="0"/>
                  <a:cs typeface="Arial" pitchFamily="34" charset="0"/>
                </a:rPr>
                <a:t>C).</a:t>
              </a:r>
            </a:p>
          </p:txBody>
        </p:sp>
      </p:grpSp>
      <p:pic>
        <p:nvPicPr>
          <p:cNvPr id="516" name="Picture 515"/>
          <p:cNvPicPr>
            <a:picLocks noChangeAspect="1"/>
          </p:cNvPicPr>
          <p:nvPr/>
        </p:nvPicPr>
        <p:blipFill rotWithShape="1">
          <a:blip r:embed="rId6" cstate="print">
            <a:extLst>
              <a:ext uri="{28A0092B-C50C-407E-A947-70E740481C1C}">
                <a14:useLocalDpi xmlns:a14="http://schemas.microsoft.com/office/drawing/2010/main" val="0"/>
              </a:ext>
            </a:extLst>
          </a:blip>
          <a:srcRect l="15303" t="51371" r="17549" b="11280"/>
          <a:stretch/>
        </p:blipFill>
        <p:spPr>
          <a:xfrm>
            <a:off x="914399" y="36468556"/>
            <a:ext cx="8775033" cy="3454161"/>
          </a:xfrm>
          <a:prstGeom prst="rect">
            <a:avLst/>
          </a:prstGeom>
        </p:spPr>
      </p:pic>
      <p:grpSp>
        <p:nvGrpSpPr>
          <p:cNvPr id="559" name="Group 558"/>
          <p:cNvGrpSpPr/>
          <p:nvPr/>
        </p:nvGrpSpPr>
        <p:grpSpPr>
          <a:xfrm>
            <a:off x="10793145" y="31678853"/>
            <a:ext cx="8847452" cy="7432166"/>
            <a:chOff x="10791000" y="6362819"/>
            <a:chExt cx="8847452" cy="7432166"/>
          </a:xfrm>
        </p:grpSpPr>
        <p:cxnSp>
          <p:nvCxnSpPr>
            <p:cNvPr id="560" name="Curved Connector 559"/>
            <p:cNvCxnSpPr>
              <a:stCxn id="564" idx="1"/>
              <a:endCxn id="565" idx="1"/>
            </p:cNvCxnSpPr>
            <p:nvPr/>
          </p:nvCxnSpPr>
          <p:spPr>
            <a:xfrm rot="10800000" flipV="1">
              <a:off x="12509094" y="6865230"/>
              <a:ext cx="87792" cy="5873472"/>
            </a:xfrm>
            <a:prstGeom prst="curvedConnector3">
              <a:avLst>
                <a:gd name="adj1" fmla="val 2269902"/>
              </a:avLst>
            </a:prstGeom>
            <a:ln w="25400">
              <a:solidFill>
                <a:srgbClr val="FF0000"/>
              </a:solidFill>
              <a:prstDash val="solid"/>
              <a:headEnd type="none"/>
              <a:tailEnd type="triangle" w="lg" len="lg"/>
            </a:ln>
          </p:spPr>
          <p:style>
            <a:lnRef idx="1">
              <a:schemeClr val="accent1"/>
            </a:lnRef>
            <a:fillRef idx="0">
              <a:schemeClr val="accent1"/>
            </a:fillRef>
            <a:effectRef idx="0">
              <a:schemeClr val="accent1"/>
            </a:effectRef>
            <a:fontRef idx="minor">
              <a:schemeClr val="tx1"/>
            </a:fontRef>
          </p:style>
        </p:cxnSp>
        <p:grpSp>
          <p:nvGrpSpPr>
            <p:cNvPr id="561" name="Group 560"/>
            <p:cNvGrpSpPr/>
            <p:nvPr/>
          </p:nvGrpSpPr>
          <p:grpSpPr>
            <a:xfrm>
              <a:off x="10791000" y="6362819"/>
              <a:ext cx="8847452" cy="7432166"/>
              <a:chOff x="10638600" y="6362819"/>
              <a:chExt cx="8847452" cy="7432166"/>
            </a:xfrm>
          </p:grpSpPr>
          <p:sp>
            <p:nvSpPr>
              <p:cNvPr id="562" name="Rounded Rectangle 561"/>
              <p:cNvSpPr/>
              <p:nvPr/>
            </p:nvSpPr>
            <p:spPr>
              <a:xfrm>
                <a:off x="16485849" y="8455681"/>
                <a:ext cx="3000203" cy="2307599"/>
              </a:xfrm>
              <a:prstGeom prst="roundRect">
                <a:avLst/>
              </a:prstGeom>
              <a:solidFill>
                <a:srgbClr val="FFB266"/>
              </a:solidFill>
              <a:ln w="38100">
                <a:solidFill>
                  <a:srgbClr val="FFB2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prstClr val="black"/>
                    </a:solidFill>
                    <a:latin typeface="Arial" pitchFamily="34" charset="0"/>
                    <a:cs typeface="Arial" pitchFamily="34" charset="0"/>
                  </a:rPr>
                  <a:t>community</a:t>
                </a:r>
              </a:p>
              <a:p>
                <a:pPr algn="ctr"/>
                <a:r>
                  <a:rPr lang="en-AU" sz="2800" b="1" dirty="0">
                    <a:solidFill>
                      <a:prstClr val="black"/>
                    </a:solidFill>
                    <a:latin typeface="Arial" pitchFamily="34" charset="0"/>
                    <a:cs typeface="Arial" pitchFamily="34" charset="0"/>
                  </a:rPr>
                  <a:t>mean temp </a:t>
                </a:r>
                <a:br>
                  <a:rPr lang="en-AU" sz="2800" b="1" dirty="0">
                    <a:solidFill>
                      <a:prstClr val="black"/>
                    </a:solidFill>
                    <a:latin typeface="Arial" pitchFamily="34" charset="0"/>
                    <a:cs typeface="Arial" pitchFamily="34" charset="0"/>
                  </a:rPr>
                </a:br>
                <a:r>
                  <a:rPr lang="en-AU" sz="2800" b="1" dirty="0">
                    <a:solidFill>
                      <a:prstClr val="black"/>
                    </a:solidFill>
                    <a:latin typeface="Arial" pitchFamily="34" charset="0"/>
                    <a:cs typeface="Arial" pitchFamily="34" charset="0"/>
                  </a:rPr>
                  <a:t>niche width</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0.020</a:t>
                </a:r>
              </a:p>
            </p:txBody>
          </p:sp>
          <p:sp>
            <p:nvSpPr>
              <p:cNvPr id="563" name="Rounded Rectangle 562"/>
              <p:cNvSpPr/>
              <p:nvPr/>
            </p:nvSpPr>
            <p:spPr>
              <a:xfrm>
                <a:off x="12494858" y="8455682"/>
                <a:ext cx="2628810" cy="2307599"/>
              </a:xfrm>
              <a:prstGeom prst="roundRect">
                <a:avLst/>
              </a:prstGeom>
              <a:solidFill>
                <a:srgbClr val="00B050"/>
              </a:solid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schemeClr val="tx1"/>
                    </a:solidFill>
                    <a:latin typeface="Arial" pitchFamily="34" charset="0"/>
                    <a:cs typeface="Arial" pitchFamily="34" charset="0"/>
                  </a:rPr>
                  <a:t>community</a:t>
                </a:r>
              </a:p>
              <a:p>
                <a:pPr algn="ctr"/>
                <a:r>
                  <a:rPr lang="en-AU" sz="2800" b="1" dirty="0">
                    <a:solidFill>
                      <a:schemeClr val="tx1"/>
                    </a:solidFill>
                    <a:latin typeface="Arial" pitchFamily="34" charset="0"/>
                    <a:cs typeface="Arial" pitchFamily="34" charset="0"/>
                  </a:rPr>
                  <a:t>mean</a:t>
                </a:r>
              </a:p>
              <a:p>
                <a:pPr algn="ctr"/>
                <a:r>
                  <a:rPr lang="en-AU" sz="2800" b="1" dirty="0">
                    <a:solidFill>
                      <a:schemeClr val="tx1"/>
                    </a:solidFill>
                    <a:latin typeface="Arial" pitchFamily="34" charset="0"/>
                    <a:cs typeface="Arial" pitchFamily="34" charset="0"/>
                  </a:rPr>
                  <a:t>leaf area</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0.666</a:t>
                </a:r>
              </a:p>
            </p:txBody>
          </p:sp>
          <p:sp>
            <p:nvSpPr>
              <p:cNvPr id="564" name="Rounded Rectangle 563"/>
              <p:cNvSpPr/>
              <p:nvPr/>
            </p:nvSpPr>
            <p:spPr>
              <a:xfrm>
                <a:off x="12444486" y="6362819"/>
                <a:ext cx="2729556" cy="1004822"/>
              </a:xfrm>
              <a:prstGeom prst="roundRect">
                <a:avLst/>
              </a:prstGeom>
              <a:solidFill>
                <a:srgbClr val="FFC000"/>
              </a:solid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schemeClr val="tx1"/>
                    </a:solidFill>
                    <a:latin typeface="Arial" pitchFamily="34" charset="0"/>
                    <a:cs typeface="Arial" pitchFamily="34" charset="0"/>
                  </a:rPr>
                  <a:t>temperature</a:t>
                </a:r>
              </a:p>
            </p:txBody>
          </p:sp>
          <p:sp>
            <p:nvSpPr>
              <p:cNvPr id="565" name="Rounded Rectangle 564"/>
              <p:cNvSpPr/>
              <p:nvPr/>
            </p:nvSpPr>
            <p:spPr>
              <a:xfrm>
                <a:off x="12356694" y="11682419"/>
                <a:ext cx="2905138" cy="2112566"/>
              </a:xfrm>
              <a:prstGeom prst="roundRect">
                <a:avLst/>
              </a:prstGeom>
              <a:solidFill>
                <a:srgbClr val="E66914"/>
              </a:solidFill>
              <a:ln w="38100">
                <a:solidFill>
                  <a:srgbClr val="E66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800" b="1" dirty="0">
                  <a:solidFill>
                    <a:schemeClr val="tx1"/>
                  </a:solidFill>
                  <a:latin typeface="Arial" pitchFamily="34" charset="0"/>
                  <a:cs typeface="Arial" pitchFamily="34" charset="0"/>
                </a:endParaRPr>
              </a:p>
              <a:p>
                <a:pPr algn="ctr"/>
                <a:r>
                  <a:rPr lang="en-AU" sz="2800" b="1" dirty="0">
                    <a:solidFill>
                      <a:schemeClr val="tx1"/>
                    </a:solidFill>
                    <a:latin typeface="Arial" pitchFamily="34" charset="0"/>
                    <a:cs typeface="Arial" pitchFamily="34" charset="0"/>
                  </a:rPr>
                  <a:t>community</a:t>
                </a:r>
              </a:p>
              <a:p>
                <a:pPr algn="ctr"/>
                <a:r>
                  <a:rPr lang="en-AU" sz="2800" b="1" dirty="0">
                    <a:solidFill>
                      <a:schemeClr val="tx1"/>
                    </a:solidFill>
                    <a:latin typeface="Arial" pitchFamily="34" charset="0"/>
                    <a:cs typeface="Arial" pitchFamily="34" charset="0"/>
                  </a:rPr>
                  <a:t>GPP</a:t>
                </a:r>
              </a:p>
              <a:p>
                <a:pPr algn="ctr"/>
                <a:r>
                  <a:rPr lang="en-AU" sz="2800" b="1" dirty="0">
                    <a:solidFill>
                      <a:schemeClr val="tx1"/>
                    </a:solidFill>
                    <a:latin typeface="Arial" pitchFamily="34" charset="0"/>
                    <a:cs typeface="Arial" pitchFamily="34" charset="0"/>
                  </a:rPr>
                  <a:t>variation</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0.254</a:t>
                </a:r>
              </a:p>
              <a:p>
                <a:pPr algn="ctr"/>
                <a:endParaRPr lang="en-AU" sz="2800" b="1" dirty="0">
                  <a:solidFill>
                    <a:schemeClr val="tx1"/>
                  </a:solidFill>
                  <a:latin typeface="Arial" pitchFamily="34" charset="0"/>
                  <a:cs typeface="Arial" pitchFamily="34" charset="0"/>
                </a:endParaRPr>
              </a:p>
            </p:txBody>
          </p:sp>
          <p:cxnSp>
            <p:nvCxnSpPr>
              <p:cNvPr id="566" name="Curved Connector 26"/>
              <p:cNvCxnSpPr>
                <a:stCxn id="564" idx="2"/>
                <a:endCxn id="563" idx="0"/>
              </p:cNvCxnSpPr>
              <p:nvPr/>
            </p:nvCxnSpPr>
            <p:spPr>
              <a:xfrm flipH="1">
                <a:off x="13809263" y="7367641"/>
                <a:ext cx="1" cy="1088041"/>
              </a:xfrm>
              <a:prstGeom prst="straightConnector1">
                <a:avLst/>
              </a:prstGeom>
              <a:ln w="1270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67" name="Straight Arrow Connector 27"/>
              <p:cNvCxnSpPr>
                <a:stCxn id="564" idx="3"/>
                <a:endCxn id="562" idx="0"/>
              </p:cNvCxnSpPr>
              <p:nvPr/>
            </p:nvCxnSpPr>
            <p:spPr>
              <a:xfrm>
                <a:off x="15174042" y="6865230"/>
                <a:ext cx="2811909" cy="1590451"/>
              </a:xfrm>
              <a:prstGeom prst="curvedConnector2">
                <a:avLst/>
              </a:prstGeom>
              <a:ln w="1905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68" name="Straight Arrow Connector 567"/>
              <p:cNvCxnSpPr>
                <a:stCxn id="563" idx="2"/>
                <a:endCxn id="565" idx="0"/>
              </p:cNvCxnSpPr>
              <p:nvPr/>
            </p:nvCxnSpPr>
            <p:spPr>
              <a:xfrm>
                <a:off x="13809263" y="10763281"/>
                <a:ext cx="0" cy="919138"/>
              </a:xfrm>
              <a:prstGeom prst="straightConnector1">
                <a:avLst/>
              </a:prstGeom>
              <a:ln w="63500">
                <a:solidFill>
                  <a:srgbClr val="FF0000"/>
                </a:solidFill>
                <a:prstDash val="solid"/>
                <a:tailEnd type="triangle" w="lg" len="lg"/>
              </a:ln>
            </p:spPr>
            <p:style>
              <a:lnRef idx="1">
                <a:schemeClr val="accent1"/>
              </a:lnRef>
              <a:fillRef idx="0">
                <a:schemeClr val="accent1"/>
              </a:fillRef>
              <a:effectRef idx="0">
                <a:schemeClr val="accent1"/>
              </a:effectRef>
              <a:fontRef idx="minor">
                <a:schemeClr val="tx1"/>
              </a:fontRef>
            </p:style>
          </p:cxnSp>
          <p:sp>
            <p:nvSpPr>
              <p:cNvPr id="569" name="Rounded Rectangle 568"/>
              <p:cNvSpPr/>
              <p:nvPr/>
            </p:nvSpPr>
            <p:spPr>
              <a:xfrm>
                <a:off x="16818509" y="11614952"/>
                <a:ext cx="2253924" cy="1317091"/>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000" b="1" dirty="0">
                  <a:solidFill>
                    <a:srgbClr val="0000FF"/>
                  </a:solidFill>
                  <a:latin typeface="Arial" pitchFamily="34" charset="0"/>
                  <a:cs typeface="Arial" pitchFamily="34" charset="0"/>
                </a:endParaRPr>
              </a:p>
            </p:txBody>
          </p:sp>
          <p:cxnSp>
            <p:nvCxnSpPr>
              <p:cNvPr id="570" name="Straight Arrow Connector 569"/>
              <p:cNvCxnSpPr>
                <a:stCxn id="562" idx="1"/>
                <a:endCxn id="563" idx="3"/>
              </p:cNvCxnSpPr>
              <p:nvPr/>
            </p:nvCxnSpPr>
            <p:spPr>
              <a:xfrm flipH="1">
                <a:off x="15123668" y="9609481"/>
                <a:ext cx="1362181" cy="1"/>
              </a:xfrm>
              <a:prstGeom prst="straightConnector1">
                <a:avLst/>
              </a:prstGeom>
              <a:ln w="76200">
                <a:solidFill>
                  <a:srgbClr val="0000FF"/>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571" name="Straight Arrow Connector 21"/>
              <p:cNvCxnSpPr>
                <a:stCxn id="562" idx="2"/>
                <a:endCxn id="565" idx="3"/>
              </p:cNvCxnSpPr>
              <p:nvPr/>
            </p:nvCxnSpPr>
            <p:spPr>
              <a:xfrm rot="5400000">
                <a:off x="15636181" y="10388932"/>
                <a:ext cx="1975422" cy="2724119"/>
              </a:xfrm>
              <a:prstGeom prst="curvedConnector2">
                <a:avLst/>
              </a:prstGeom>
              <a:ln w="38100">
                <a:solidFill>
                  <a:srgbClr val="0000FF"/>
                </a:solidFill>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572" name="Rounded Rectangle 571"/>
              <p:cNvSpPr/>
              <p:nvPr/>
            </p:nvSpPr>
            <p:spPr>
              <a:xfrm>
                <a:off x="15398219" y="9012245"/>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0.794</a:t>
                </a:r>
              </a:p>
            </p:txBody>
          </p:sp>
          <p:sp>
            <p:nvSpPr>
              <p:cNvPr id="573" name="Rounded Rectangle 572"/>
              <p:cNvSpPr/>
              <p:nvPr/>
            </p:nvSpPr>
            <p:spPr>
              <a:xfrm>
                <a:off x="16725994" y="6800816"/>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-0.141</a:t>
                </a:r>
              </a:p>
            </p:txBody>
          </p:sp>
          <p:sp>
            <p:nvSpPr>
              <p:cNvPr id="574" name="Rounded Rectangle 573"/>
              <p:cNvSpPr/>
              <p:nvPr/>
            </p:nvSpPr>
            <p:spPr>
              <a:xfrm>
                <a:off x="13864511" y="7757949"/>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-0.105</a:t>
                </a:r>
              </a:p>
            </p:txBody>
          </p:sp>
          <p:sp>
            <p:nvSpPr>
              <p:cNvPr id="575" name="Rounded Rectangle 574"/>
              <p:cNvSpPr/>
              <p:nvPr/>
            </p:nvSpPr>
            <p:spPr>
              <a:xfrm>
                <a:off x="10638600" y="9094133"/>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-0.174</a:t>
                </a:r>
              </a:p>
            </p:txBody>
          </p:sp>
          <p:sp>
            <p:nvSpPr>
              <p:cNvPr id="576" name="Rounded Rectangle 575"/>
              <p:cNvSpPr/>
              <p:nvPr/>
            </p:nvSpPr>
            <p:spPr>
              <a:xfrm>
                <a:off x="16823965" y="12130827"/>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0.260</a:t>
                </a:r>
              </a:p>
            </p:txBody>
          </p:sp>
          <p:sp>
            <p:nvSpPr>
              <p:cNvPr id="577" name="Rounded Rectangle 576"/>
              <p:cNvSpPr/>
              <p:nvPr/>
            </p:nvSpPr>
            <p:spPr>
              <a:xfrm>
                <a:off x="13918078" y="10830506"/>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-0.618</a:t>
                </a:r>
              </a:p>
            </p:txBody>
          </p:sp>
        </p:grpSp>
      </p:grpSp>
      <p:grpSp>
        <p:nvGrpSpPr>
          <p:cNvPr id="578" name="Group 577"/>
          <p:cNvGrpSpPr/>
          <p:nvPr/>
        </p:nvGrpSpPr>
        <p:grpSpPr>
          <a:xfrm>
            <a:off x="10793145" y="14633725"/>
            <a:ext cx="8847452" cy="7432166"/>
            <a:chOff x="10788816" y="4804124"/>
            <a:chExt cx="8847452" cy="7432166"/>
          </a:xfrm>
        </p:grpSpPr>
        <p:cxnSp>
          <p:nvCxnSpPr>
            <p:cNvPr id="579" name="Curved Connector 578"/>
            <p:cNvCxnSpPr>
              <a:stCxn id="582" idx="1"/>
              <a:endCxn id="583" idx="1"/>
            </p:cNvCxnSpPr>
            <p:nvPr/>
          </p:nvCxnSpPr>
          <p:spPr>
            <a:xfrm rot="10800000" flipV="1">
              <a:off x="12506910" y="5306535"/>
              <a:ext cx="87792" cy="5873472"/>
            </a:xfrm>
            <a:prstGeom prst="curvedConnector3">
              <a:avLst>
                <a:gd name="adj1" fmla="val 2269902"/>
              </a:avLst>
            </a:prstGeom>
            <a:ln w="12700">
              <a:solidFill>
                <a:srgbClr val="FF0000"/>
              </a:solidFill>
              <a:prstDash val="dash"/>
              <a:headEnd type="none"/>
              <a:tailEnd type="triangle" w="lg" len="lg"/>
            </a:ln>
          </p:spPr>
          <p:style>
            <a:lnRef idx="1">
              <a:schemeClr val="accent1"/>
            </a:lnRef>
            <a:fillRef idx="0">
              <a:schemeClr val="accent1"/>
            </a:fillRef>
            <a:effectRef idx="0">
              <a:schemeClr val="accent1"/>
            </a:effectRef>
            <a:fontRef idx="minor">
              <a:schemeClr val="tx1"/>
            </a:fontRef>
          </p:style>
        </p:cxnSp>
        <p:sp>
          <p:nvSpPr>
            <p:cNvPr id="580" name="Rounded Rectangle 579"/>
            <p:cNvSpPr/>
            <p:nvPr/>
          </p:nvSpPr>
          <p:spPr>
            <a:xfrm>
              <a:off x="16636065" y="6937481"/>
              <a:ext cx="3000203" cy="2376000"/>
            </a:xfrm>
            <a:prstGeom prst="roundRect">
              <a:avLst/>
            </a:prstGeom>
            <a:solidFill>
              <a:srgbClr val="BDD7EE"/>
            </a:solidFill>
            <a:ln w="38100">
              <a:solidFill>
                <a:srgbClr val="BDD7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800" b="1" dirty="0">
                <a:solidFill>
                  <a:prstClr val="black"/>
                </a:solidFill>
                <a:latin typeface="Arial" pitchFamily="34" charset="0"/>
                <a:cs typeface="Arial" pitchFamily="34" charset="0"/>
              </a:endParaRPr>
            </a:p>
            <a:p>
              <a:pPr algn="ctr"/>
              <a:r>
                <a:rPr lang="en-AU" sz="2800" b="1" dirty="0">
                  <a:solidFill>
                    <a:prstClr val="black"/>
                  </a:solidFill>
                  <a:latin typeface="Arial" pitchFamily="34" charset="0"/>
                  <a:cs typeface="Arial" pitchFamily="34" charset="0"/>
                </a:rPr>
                <a:t>community</a:t>
              </a:r>
            </a:p>
            <a:p>
              <a:pPr algn="ctr"/>
              <a:r>
                <a:rPr lang="en-AU" sz="2800" b="1" dirty="0">
                  <a:solidFill>
                    <a:prstClr val="black"/>
                  </a:solidFill>
                  <a:latin typeface="Arial" pitchFamily="34" charset="0"/>
                  <a:cs typeface="Arial" pitchFamily="34" charset="0"/>
                </a:rPr>
                <a:t>mean rainfall </a:t>
              </a:r>
              <a:br>
                <a:rPr lang="en-AU" sz="2800" b="1" dirty="0">
                  <a:solidFill>
                    <a:prstClr val="black"/>
                  </a:solidFill>
                  <a:latin typeface="Arial" pitchFamily="34" charset="0"/>
                  <a:cs typeface="Arial" pitchFamily="34" charset="0"/>
                </a:rPr>
              </a:br>
              <a:r>
                <a:rPr lang="en-AU" sz="2800" b="1" dirty="0">
                  <a:solidFill>
                    <a:prstClr val="black"/>
                  </a:solidFill>
                  <a:latin typeface="Arial" pitchFamily="34" charset="0"/>
                  <a:cs typeface="Arial" pitchFamily="34" charset="0"/>
                </a:rPr>
                <a:t>niche width</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0.381</a:t>
              </a:r>
              <a:endParaRPr lang="en-AU" sz="2800" b="1" dirty="0">
                <a:solidFill>
                  <a:prstClr val="black"/>
                </a:solidFill>
                <a:latin typeface="Arial" pitchFamily="34" charset="0"/>
                <a:cs typeface="Arial" pitchFamily="34" charset="0"/>
              </a:endParaRPr>
            </a:p>
            <a:p>
              <a:pPr algn="ctr"/>
              <a:endParaRPr lang="en-AU" sz="2800" b="1" dirty="0">
                <a:solidFill>
                  <a:prstClr val="black"/>
                </a:solidFill>
                <a:latin typeface="Arial" pitchFamily="34" charset="0"/>
                <a:cs typeface="Arial" pitchFamily="34" charset="0"/>
              </a:endParaRPr>
            </a:p>
          </p:txBody>
        </p:sp>
        <p:sp>
          <p:nvSpPr>
            <p:cNvPr id="581" name="Rounded Rectangle 580"/>
            <p:cNvSpPr/>
            <p:nvPr/>
          </p:nvSpPr>
          <p:spPr>
            <a:xfrm>
              <a:off x="12645074" y="6937481"/>
              <a:ext cx="2628810" cy="2376000"/>
            </a:xfrm>
            <a:prstGeom prst="roundRect">
              <a:avLst/>
            </a:prstGeom>
            <a:solidFill>
              <a:srgbClr val="00B050"/>
            </a:solid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800" b="1" dirty="0">
                <a:solidFill>
                  <a:schemeClr val="tx1"/>
                </a:solidFill>
                <a:latin typeface="Arial" pitchFamily="34" charset="0"/>
                <a:cs typeface="Arial" pitchFamily="34" charset="0"/>
              </a:endParaRPr>
            </a:p>
            <a:p>
              <a:pPr algn="ctr"/>
              <a:r>
                <a:rPr lang="en-AU" sz="2800" b="1" dirty="0">
                  <a:solidFill>
                    <a:schemeClr val="tx1"/>
                  </a:solidFill>
                  <a:latin typeface="Arial" pitchFamily="34" charset="0"/>
                  <a:cs typeface="Arial" pitchFamily="34" charset="0"/>
                </a:rPr>
                <a:t>community</a:t>
              </a:r>
            </a:p>
            <a:p>
              <a:pPr algn="ctr"/>
              <a:r>
                <a:rPr lang="en-AU" sz="2800" b="1" dirty="0">
                  <a:solidFill>
                    <a:schemeClr val="tx1"/>
                  </a:solidFill>
                  <a:latin typeface="Arial" pitchFamily="34" charset="0"/>
                  <a:cs typeface="Arial" pitchFamily="34" charset="0"/>
                </a:rPr>
                <a:t>mean</a:t>
              </a:r>
            </a:p>
            <a:p>
              <a:pPr algn="ctr"/>
              <a:r>
                <a:rPr lang="en-AU" sz="2800" b="1" dirty="0">
                  <a:solidFill>
                    <a:schemeClr val="tx1"/>
                  </a:solidFill>
                  <a:latin typeface="Arial" pitchFamily="34" charset="0"/>
                  <a:cs typeface="Arial" pitchFamily="34" charset="0"/>
                </a:rPr>
                <a:t>leaf area</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0.922</a:t>
              </a:r>
            </a:p>
            <a:p>
              <a:pPr algn="ctr"/>
              <a:endParaRPr lang="en-AU" sz="2800" b="1" dirty="0">
                <a:solidFill>
                  <a:schemeClr val="tx1"/>
                </a:solidFill>
                <a:latin typeface="Arial" pitchFamily="34" charset="0"/>
                <a:cs typeface="Arial" pitchFamily="34" charset="0"/>
              </a:endParaRPr>
            </a:p>
          </p:txBody>
        </p:sp>
        <p:sp>
          <p:nvSpPr>
            <p:cNvPr id="582" name="Rounded Rectangle 581"/>
            <p:cNvSpPr/>
            <p:nvPr/>
          </p:nvSpPr>
          <p:spPr>
            <a:xfrm>
              <a:off x="12594702" y="4804124"/>
              <a:ext cx="2729556" cy="1004822"/>
            </a:xfrm>
            <a:prstGeom prst="roundRect">
              <a:avLst/>
            </a:prstGeom>
            <a:solidFill>
              <a:srgbClr val="0000FF"/>
            </a:solidFill>
            <a:ln w="3810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schemeClr val="bg1"/>
                  </a:solidFill>
                  <a:latin typeface="Arial" pitchFamily="34" charset="0"/>
                  <a:cs typeface="Arial" pitchFamily="34" charset="0"/>
                </a:rPr>
                <a:t>rainfall</a:t>
              </a:r>
            </a:p>
          </p:txBody>
        </p:sp>
        <p:sp>
          <p:nvSpPr>
            <p:cNvPr id="583" name="Rounded Rectangle 582"/>
            <p:cNvSpPr/>
            <p:nvPr/>
          </p:nvSpPr>
          <p:spPr>
            <a:xfrm>
              <a:off x="12506910" y="10123724"/>
              <a:ext cx="2905138" cy="2112566"/>
            </a:xfrm>
            <a:prstGeom prst="roundRect">
              <a:avLst/>
            </a:prstGeom>
            <a:solidFill>
              <a:srgbClr val="E66914"/>
            </a:solidFill>
            <a:ln w="38100">
              <a:solidFill>
                <a:srgbClr val="E66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800" b="1" dirty="0">
                <a:solidFill>
                  <a:schemeClr val="tx1"/>
                </a:solidFill>
                <a:latin typeface="Arial" pitchFamily="34" charset="0"/>
                <a:cs typeface="Arial" pitchFamily="34" charset="0"/>
              </a:endParaRPr>
            </a:p>
            <a:p>
              <a:pPr algn="ctr"/>
              <a:r>
                <a:rPr lang="en-AU" sz="2800" b="1" dirty="0">
                  <a:solidFill>
                    <a:schemeClr val="tx1"/>
                  </a:solidFill>
                  <a:latin typeface="Arial" pitchFamily="34" charset="0"/>
                  <a:cs typeface="Arial" pitchFamily="34" charset="0"/>
                </a:rPr>
                <a:t>community</a:t>
              </a:r>
            </a:p>
            <a:p>
              <a:pPr algn="ctr"/>
              <a:r>
                <a:rPr lang="en-AU" sz="2800" b="1" dirty="0">
                  <a:solidFill>
                    <a:schemeClr val="tx1"/>
                  </a:solidFill>
                  <a:latin typeface="Arial" pitchFamily="34" charset="0"/>
                  <a:cs typeface="Arial" pitchFamily="34" charset="0"/>
                </a:rPr>
                <a:t>GPP</a:t>
              </a:r>
            </a:p>
            <a:p>
              <a:pPr algn="ctr"/>
              <a:r>
                <a:rPr lang="en-AU" sz="2800" b="1" dirty="0">
                  <a:solidFill>
                    <a:schemeClr val="tx1"/>
                  </a:solidFill>
                  <a:latin typeface="Arial" pitchFamily="34" charset="0"/>
                  <a:cs typeface="Arial" pitchFamily="34" charset="0"/>
                </a:rPr>
                <a:t>variation</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0.213</a:t>
              </a:r>
            </a:p>
            <a:p>
              <a:pPr algn="ctr"/>
              <a:endParaRPr lang="en-AU" sz="2800" b="1" dirty="0">
                <a:solidFill>
                  <a:schemeClr val="tx1"/>
                </a:solidFill>
                <a:latin typeface="Arial" pitchFamily="34" charset="0"/>
                <a:cs typeface="Arial" pitchFamily="34" charset="0"/>
              </a:endParaRPr>
            </a:p>
          </p:txBody>
        </p:sp>
        <p:cxnSp>
          <p:nvCxnSpPr>
            <p:cNvPr id="584" name="Curved Connector 26"/>
            <p:cNvCxnSpPr>
              <a:stCxn id="582" idx="2"/>
              <a:endCxn id="581" idx="0"/>
            </p:cNvCxnSpPr>
            <p:nvPr/>
          </p:nvCxnSpPr>
          <p:spPr>
            <a:xfrm flipH="1">
              <a:off x="13959479" y="5808946"/>
              <a:ext cx="1" cy="1128535"/>
            </a:xfrm>
            <a:prstGeom prst="straightConnector1">
              <a:avLst/>
            </a:prstGeom>
            <a:ln w="1270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85" name="Straight Arrow Connector 27"/>
            <p:cNvCxnSpPr>
              <a:stCxn id="582" idx="3"/>
              <a:endCxn id="580" idx="0"/>
            </p:cNvCxnSpPr>
            <p:nvPr/>
          </p:nvCxnSpPr>
          <p:spPr>
            <a:xfrm>
              <a:off x="15324258" y="5306535"/>
              <a:ext cx="2811909" cy="1630946"/>
            </a:xfrm>
            <a:prstGeom prst="curvedConnector2">
              <a:avLst/>
            </a:prstGeom>
            <a:ln w="50800">
              <a:solidFill>
                <a:srgbClr val="0000FF"/>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86" name="Straight Arrow Connector 585"/>
            <p:cNvCxnSpPr>
              <a:stCxn id="581" idx="2"/>
              <a:endCxn id="583" idx="0"/>
            </p:cNvCxnSpPr>
            <p:nvPr/>
          </p:nvCxnSpPr>
          <p:spPr>
            <a:xfrm>
              <a:off x="13959479" y="9313481"/>
              <a:ext cx="0" cy="810243"/>
            </a:xfrm>
            <a:prstGeom prst="straightConnector1">
              <a:avLst/>
            </a:prstGeom>
            <a:ln w="19050">
              <a:solidFill>
                <a:srgbClr val="FF0000"/>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587" name="Rounded Rectangle 586"/>
            <p:cNvSpPr/>
            <p:nvPr/>
          </p:nvSpPr>
          <p:spPr>
            <a:xfrm>
              <a:off x="16968725" y="10056257"/>
              <a:ext cx="2253924" cy="1317091"/>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000" b="1" dirty="0">
                <a:solidFill>
                  <a:srgbClr val="0000FF"/>
                </a:solidFill>
                <a:latin typeface="Arial" pitchFamily="34" charset="0"/>
                <a:cs typeface="Arial" pitchFamily="34" charset="0"/>
              </a:endParaRPr>
            </a:p>
          </p:txBody>
        </p:sp>
        <p:cxnSp>
          <p:nvCxnSpPr>
            <p:cNvPr id="588" name="Straight Arrow Connector 587"/>
            <p:cNvCxnSpPr>
              <a:stCxn id="580" idx="1"/>
              <a:endCxn id="581" idx="3"/>
            </p:cNvCxnSpPr>
            <p:nvPr/>
          </p:nvCxnSpPr>
          <p:spPr>
            <a:xfrm flipH="1">
              <a:off x="15273884" y="8125481"/>
              <a:ext cx="1362181" cy="0"/>
            </a:xfrm>
            <a:prstGeom prst="straightConnector1">
              <a:avLst/>
            </a:prstGeom>
            <a:ln w="76200">
              <a:solidFill>
                <a:srgbClr val="0000FF"/>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589" name="Straight Arrow Connector 21"/>
            <p:cNvCxnSpPr>
              <a:stCxn id="580" idx="2"/>
              <a:endCxn id="583" idx="3"/>
            </p:cNvCxnSpPr>
            <p:nvPr/>
          </p:nvCxnSpPr>
          <p:spPr>
            <a:xfrm rot="5400000">
              <a:off x="15840845" y="8884685"/>
              <a:ext cx="1866526" cy="2724119"/>
            </a:xfrm>
            <a:prstGeom prst="curvedConnector2">
              <a:avLst/>
            </a:prstGeom>
            <a:ln w="25400">
              <a:solidFill>
                <a:srgbClr val="FF0000"/>
              </a:solidFill>
              <a:prstDash val="dash"/>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590" name="Rounded Rectangle 589"/>
            <p:cNvSpPr/>
            <p:nvPr/>
          </p:nvSpPr>
          <p:spPr>
            <a:xfrm>
              <a:off x="15507491" y="7535438"/>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1.004</a:t>
              </a:r>
            </a:p>
          </p:txBody>
        </p:sp>
        <p:sp>
          <p:nvSpPr>
            <p:cNvPr id="591" name="Rounded Rectangle 590"/>
            <p:cNvSpPr/>
            <p:nvPr/>
          </p:nvSpPr>
          <p:spPr>
            <a:xfrm>
              <a:off x="16933360" y="5242121"/>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0.617</a:t>
              </a:r>
            </a:p>
          </p:txBody>
        </p:sp>
        <p:sp>
          <p:nvSpPr>
            <p:cNvPr id="592" name="Rounded Rectangle 591"/>
            <p:cNvSpPr/>
            <p:nvPr/>
          </p:nvSpPr>
          <p:spPr>
            <a:xfrm>
              <a:off x="14014727" y="6199254"/>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-0.073</a:t>
              </a:r>
            </a:p>
          </p:txBody>
        </p:sp>
        <p:sp>
          <p:nvSpPr>
            <p:cNvPr id="593" name="Rounded Rectangle 592"/>
            <p:cNvSpPr/>
            <p:nvPr/>
          </p:nvSpPr>
          <p:spPr>
            <a:xfrm>
              <a:off x="10788816" y="7535438"/>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-0.072</a:t>
              </a:r>
            </a:p>
          </p:txBody>
        </p:sp>
        <p:sp>
          <p:nvSpPr>
            <p:cNvPr id="594" name="Rounded Rectangle 593"/>
            <p:cNvSpPr/>
            <p:nvPr/>
          </p:nvSpPr>
          <p:spPr>
            <a:xfrm>
              <a:off x="16933360" y="10572132"/>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-0.297</a:t>
              </a:r>
            </a:p>
          </p:txBody>
        </p:sp>
        <p:sp>
          <p:nvSpPr>
            <p:cNvPr id="595" name="Rounded Rectangle 594"/>
            <p:cNvSpPr/>
            <p:nvPr/>
          </p:nvSpPr>
          <p:spPr>
            <a:xfrm>
              <a:off x="14068294" y="9271811"/>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-0.122</a:t>
              </a:r>
            </a:p>
          </p:txBody>
        </p:sp>
      </p:grpSp>
      <p:grpSp>
        <p:nvGrpSpPr>
          <p:cNvPr id="132" name="Group 131"/>
          <p:cNvGrpSpPr/>
          <p:nvPr/>
        </p:nvGrpSpPr>
        <p:grpSpPr>
          <a:xfrm>
            <a:off x="2778451" y="8460743"/>
            <a:ext cx="6001388" cy="6501941"/>
            <a:chOff x="2778451" y="8460743"/>
            <a:chExt cx="6001388" cy="6501941"/>
          </a:xfrm>
        </p:grpSpPr>
        <p:grpSp>
          <p:nvGrpSpPr>
            <p:cNvPr id="219" name="Group 218"/>
            <p:cNvGrpSpPr/>
            <p:nvPr/>
          </p:nvGrpSpPr>
          <p:grpSpPr>
            <a:xfrm>
              <a:off x="2955365" y="8460743"/>
              <a:ext cx="5824474" cy="6501941"/>
              <a:chOff x="7124647" y="699872"/>
              <a:chExt cx="4536152" cy="5218890"/>
            </a:xfrm>
          </p:grpSpPr>
          <p:cxnSp>
            <p:nvCxnSpPr>
              <p:cNvPr id="220" name="Curved Connector 219"/>
              <p:cNvCxnSpPr>
                <a:stCxn id="225" idx="1"/>
                <a:endCxn id="226" idx="1"/>
              </p:cNvCxnSpPr>
              <p:nvPr/>
            </p:nvCxnSpPr>
            <p:spPr>
              <a:xfrm rot="10800000" flipV="1">
                <a:off x="7124648" y="1103141"/>
                <a:ext cx="59299" cy="3966842"/>
              </a:xfrm>
              <a:prstGeom prst="curvedConnector3">
                <a:avLst>
                  <a:gd name="adj1" fmla="val 1597191"/>
                </a:avLst>
              </a:prstGeom>
              <a:ln w="25400">
                <a:solidFill>
                  <a:schemeClr val="bg1">
                    <a:lumMod val="65000"/>
                  </a:schemeClr>
                </a:solidFill>
                <a:prstDash val="solid"/>
                <a:headEnd type="none"/>
                <a:tailEnd type="triangle" w="lg" len="lg"/>
              </a:ln>
            </p:spPr>
            <p:style>
              <a:lnRef idx="1">
                <a:schemeClr val="accent1"/>
              </a:lnRef>
              <a:fillRef idx="0">
                <a:schemeClr val="accent1"/>
              </a:fillRef>
              <a:effectRef idx="0">
                <a:schemeClr val="accent1"/>
              </a:effectRef>
              <a:fontRef idx="minor">
                <a:schemeClr val="tx1"/>
              </a:fontRef>
            </p:style>
          </p:cxnSp>
          <p:grpSp>
            <p:nvGrpSpPr>
              <p:cNvPr id="221" name="Group 220"/>
              <p:cNvGrpSpPr/>
              <p:nvPr/>
            </p:nvGrpSpPr>
            <p:grpSpPr>
              <a:xfrm>
                <a:off x="7124647" y="699872"/>
                <a:ext cx="4536152" cy="5218890"/>
                <a:chOff x="7124647" y="699872"/>
                <a:chExt cx="4536152" cy="5218890"/>
              </a:xfrm>
            </p:grpSpPr>
            <p:sp>
              <p:nvSpPr>
                <p:cNvPr id="226" name="Rounded Rectangle 225"/>
                <p:cNvSpPr/>
                <p:nvPr/>
              </p:nvSpPr>
              <p:spPr>
                <a:xfrm>
                  <a:off x="7124647" y="4221204"/>
                  <a:ext cx="1962278" cy="1697558"/>
                </a:xfrm>
                <a:prstGeom prst="roundRect">
                  <a:avLst/>
                </a:prstGeom>
                <a:solidFill>
                  <a:srgbClr val="E66914"/>
                </a:solidFill>
                <a:ln w="38100">
                  <a:solidFill>
                    <a:srgbClr val="E66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a:solidFill>
                        <a:schemeClr val="tx1"/>
                      </a:solidFill>
                      <a:latin typeface="Arial" pitchFamily="34" charset="0"/>
                      <a:cs typeface="Arial" pitchFamily="34" charset="0"/>
                    </a:rPr>
                    <a:t>community</a:t>
                  </a:r>
                </a:p>
                <a:p>
                  <a:pPr algn="ctr"/>
                  <a:r>
                    <a:rPr lang="en-AU" sz="2400" b="1" dirty="0">
                      <a:solidFill>
                        <a:schemeClr val="tx1"/>
                      </a:solidFill>
                      <a:latin typeface="Arial" pitchFamily="34" charset="0"/>
                      <a:cs typeface="Arial" pitchFamily="34" charset="0"/>
                    </a:rPr>
                    <a:t>GPP</a:t>
                  </a:r>
                </a:p>
                <a:p>
                  <a:pPr algn="ctr"/>
                  <a:r>
                    <a:rPr lang="en-AU" sz="2400" b="1" dirty="0">
                      <a:solidFill>
                        <a:schemeClr val="tx1"/>
                      </a:solidFill>
                      <a:latin typeface="Arial" pitchFamily="34" charset="0"/>
                      <a:cs typeface="Arial" pitchFamily="34" charset="0"/>
                    </a:rPr>
                    <a:t>magnitude</a:t>
                  </a:r>
                </a:p>
                <a:p>
                  <a:pPr algn="ctr"/>
                  <a:r>
                    <a:rPr lang="en-AU" sz="2400" b="1" dirty="0">
                      <a:solidFill>
                        <a:schemeClr val="tx1"/>
                      </a:solidFill>
                      <a:latin typeface="Arial" pitchFamily="34" charset="0"/>
                      <a:cs typeface="Arial" pitchFamily="34" charset="0"/>
                    </a:rPr>
                    <a:t>variation σ</a:t>
                  </a:r>
                </a:p>
              </p:txBody>
            </p:sp>
            <p:sp>
              <p:nvSpPr>
                <p:cNvPr id="222" name="Rounded Rectangle 221"/>
                <p:cNvSpPr/>
                <p:nvPr/>
              </p:nvSpPr>
              <p:spPr>
                <a:xfrm>
                  <a:off x="9333495" y="2126045"/>
                  <a:ext cx="2281563" cy="1475524"/>
                </a:xfrm>
                <a:prstGeom prst="roundRect">
                  <a:avLst/>
                </a:prstGeom>
                <a:solidFill>
                  <a:srgbClr val="BDD7EE"/>
                </a:solidFill>
                <a:ln w="38100">
                  <a:solidFill>
                    <a:srgbClr val="BDD7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a:solidFill>
                        <a:prstClr val="black"/>
                      </a:solidFill>
                      <a:latin typeface="Arial" pitchFamily="34" charset="0"/>
                      <a:cs typeface="Arial" pitchFamily="34" charset="0"/>
                    </a:rPr>
                    <a:t>community</a:t>
                  </a:r>
                </a:p>
                <a:p>
                  <a:pPr algn="ctr"/>
                  <a:r>
                    <a:rPr lang="en-AU" sz="2400" b="1" dirty="0">
                      <a:solidFill>
                        <a:prstClr val="black"/>
                      </a:solidFill>
                      <a:latin typeface="Arial" pitchFamily="34" charset="0"/>
                      <a:cs typeface="Arial" pitchFamily="34" charset="0"/>
                    </a:rPr>
                    <a:t>mean</a:t>
                  </a:r>
                </a:p>
                <a:p>
                  <a:pPr algn="ctr"/>
                  <a:r>
                    <a:rPr lang="en-AU" sz="2400" b="1" dirty="0">
                      <a:solidFill>
                        <a:prstClr val="black"/>
                      </a:solidFill>
                      <a:latin typeface="Arial" pitchFamily="34" charset="0"/>
                      <a:cs typeface="Arial" pitchFamily="34" charset="0"/>
                    </a:rPr>
                    <a:t>environmental niche width</a:t>
                  </a:r>
                </a:p>
              </p:txBody>
            </p:sp>
            <p:sp>
              <p:nvSpPr>
                <p:cNvPr id="223" name="Rounded Rectangle 222"/>
                <p:cNvSpPr/>
                <p:nvPr/>
              </p:nvSpPr>
              <p:spPr>
                <a:xfrm>
                  <a:off x="7228405" y="2126045"/>
                  <a:ext cx="1754762" cy="1475524"/>
                </a:xfrm>
                <a:prstGeom prst="roundRect">
                  <a:avLst/>
                </a:prstGeom>
                <a:solidFill>
                  <a:srgbClr val="00B050"/>
                </a:solid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a:solidFill>
                        <a:schemeClr val="tx1"/>
                      </a:solidFill>
                      <a:latin typeface="Arial" pitchFamily="34" charset="0"/>
                      <a:cs typeface="Arial" pitchFamily="34" charset="0"/>
                    </a:rPr>
                    <a:t>community</a:t>
                  </a:r>
                </a:p>
                <a:p>
                  <a:pPr algn="ctr"/>
                  <a:r>
                    <a:rPr lang="en-AU" sz="2400" b="1" dirty="0">
                      <a:solidFill>
                        <a:schemeClr val="tx1"/>
                      </a:solidFill>
                      <a:latin typeface="Arial" pitchFamily="34" charset="0"/>
                      <a:cs typeface="Arial" pitchFamily="34" charset="0"/>
                    </a:rPr>
                    <a:t>mean</a:t>
                  </a:r>
                </a:p>
                <a:p>
                  <a:pPr algn="ctr"/>
                  <a:r>
                    <a:rPr lang="en-AU" sz="2400" b="1" dirty="0">
                      <a:solidFill>
                        <a:schemeClr val="tx1"/>
                      </a:solidFill>
                      <a:latin typeface="Arial" pitchFamily="34" charset="0"/>
                      <a:cs typeface="Arial" pitchFamily="34" charset="0"/>
                    </a:rPr>
                    <a:t>leaf area</a:t>
                  </a:r>
                </a:p>
              </p:txBody>
            </p:sp>
            <p:cxnSp>
              <p:nvCxnSpPr>
                <p:cNvPr id="224" name="Straight Arrow Connector 21"/>
                <p:cNvCxnSpPr>
                  <a:stCxn id="222" idx="2"/>
                </p:cNvCxnSpPr>
                <p:nvPr/>
              </p:nvCxnSpPr>
              <p:spPr>
                <a:xfrm rot="5400000">
                  <a:off x="8819784" y="3859094"/>
                  <a:ext cx="1912019" cy="1396968"/>
                </a:xfrm>
                <a:prstGeom prst="curvedConnector3">
                  <a:avLst>
                    <a:gd name="adj1" fmla="val 98538"/>
                  </a:avLst>
                </a:prstGeom>
                <a:ln w="50800">
                  <a:solidFill>
                    <a:srgbClr val="0000FF"/>
                  </a:solidFill>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225" name="Rounded Rectangle 224"/>
                <p:cNvSpPr/>
                <p:nvPr/>
              </p:nvSpPr>
              <p:spPr>
                <a:xfrm>
                  <a:off x="7183946" y="699872"/>
                  <a:ext cx="1843681" cy="806538"/>
                </a:xfrm>
                <a:prstGeom prst="roundRect">
                  <a:avLst/>
                </a:prstGeom>
                <a:solidFill>
                  <a:srgbClr val="0000FF"/>
                </a:solidFill>
                <a:ln w="3810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a:solidFill>
                        <a:schemeClr val="bg1"/>
                      </a:solidFill>
                      <a:latin typeface="Arial" pitchFamily="34" charset="0"/>
                      <a:cs typeface="Arial" pitchFamily="34" charset="0"/>
                    </a:rPr>
                    <a:t>environment</a:t>
                  </a:r>
                </a:p>
              </p:txBody>
            </p:sp>
            <p:cxnSp>
              <p:nvCxnSpPr>
                <p:cNvPr id="227" name="Curved Connector 26"/>
                <p:cNvCxnSpPr>
                  <a:stCxn id="225" idx="2"/>
                  <a:endCxn id="223" idx="0"/>
                </p:cNvCxnSpPr>
                <p:nvPr/>
              </p:nvCxnSpPr>
              <p:spPr>
                <a:xfrm flipH="1">
                  <a:off x="8105786" y="1506410"/>
                  <a:ext cx="1" cy="619635"/>
                </a:xfrm>
                <a:prstGeom prst="straightConnector1">
                  <a:avLst/>
                </a:prstGeom>
                <a:ln w="25400">
                  <a:solidFill>
                    <a:schemeClr val="bg1">
                      <a:lumMod val="6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28" name="Straight Arrow Connector 27"/>
                <p:cNvCxnSpPr>
                  <a:stCxn id="225" idx="3"/>
                  <a:endCxn id="222" idx="0"/>
                </p:cNvCxnSpPr>
                <p:nvPr/>
              </p:nvCxnSpPr>
              <p:spPr>
                <a:xfrm>
                  <a:off x="9027627" y="1103141"/>
                  <a:ext cx="1446650" cy="1022904"/>
                </a:xfrm>
                <a:prstGeom prst="curvedConnector2">
                  <a:avLst/>
                </a:prstGeom>
                <a:ln w="25400">
                  <a:solidFill>
                    <a:schemeClr val="bg1">
                      <a:lumMod val="65000"/>
                    </a:schemeClr>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29" name="Straight Arrow Connector 228"/>
                <p:cNvCxnSpPr>
                  <a:stCxn id="223" idx="2"/>
                  <a:endCxn id="226" idx="0"/>
                </p:cNvCxnSpPr>
                <p:nvPr/>
              </p:nvCxnSpPr>
              <p:spPr>
                <a:xfrm>
                  <a:off x="8105786" y="3601569"/>
                  <a:ext cx="0" cy="619635"/>
                </a:xfrm>
                <a:prstGeom prst="straightConnector1">
                  <a:avLst/>
                </a:prstGeom>
                <a:ln w="25400">
                  <a:solidFill>
                    <a:schemeClr val="bg1">
                      <a:lumMod val="65000"/>
                    </a:schemeClr>
                  </a:solidFill>
                  <a:tailEnd type="triangle" w="lg" len="lg"/>
                </a:ln>
              </p:spPr>
              <p:style>
                <a:lnRef idx="1">
                  <a:schemeClr val="accent1"/>
                </a:lnRef>
                <a:fillRef idx="0">
                  <a:schemeClr val="accent1"/>
                </a:fillRef>
                <a:effectRef idx="0">
                  <a:schemeClr val="accent1"/>
                </a:effectRef>
                <a:fontRef idx="minor">
                  <a:schemeClr val="tx1"/>
                </a:fontRef>
              </p:style>
            </p:cxnSp>
            <p:grpSp>
              <p:nvGrpSpPr>
                <p:cNvPr id="230" name="Group 229"/>
                <p:cNvGrpSpPr/>
                <p:nvPr/>
              </p:nvGrpSpPr>
              <p:grpSpPr>
                <a:xfrm>
                  <a:off x="10138384" y="4453255"/>
                  <a:ext cx="1522415" cy="1057186"/>
                  <a:chOff x="9833863" y="4239462"/>
                  <a:chExt cx="1522415" cy="1057186"/>
                </a:xfrm>
              </p:grpSpPr>
              <p:sp>
                <p:nvSpPr>
                  <p:cNvPr id="244" name="Rounded Rectangle 243"/>
                  <p:cNvSpPr/>
                  <p:nvPr/>
                </p:nvSpPr>
                <p:spPr>
                  <a:xfrm>
                    <a:off x="9833863" y="4239462"/>
                    <a:ext cx="1522415" cy="1057186"/>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000" b="1" dirty="0">
                      <a:solidFill>
                        <a:srgbClr val="0000FF"/>
                      </a:solidFill>
                      <a:latin typeface="Arial" pitchFamily="34" charset="0"/>
                      <a:cs typeface="Arial" pitchFamily="34" charset="0"/>
                    </a:endParaRPr>
                  </a:p>
                </p:txBody>
              </p:sp>
              <p:sp>
                <p:nvSpPr>
                  <p:cNvPr id="245" name="Rounded Rectangle 244"/>
                  <p:cNvSpPr/>
                  <p:nvPr/>
                </p:nvSpPr>
                <p:spPr>
                  <a:xfrm>
                    <a:off x="9990602" y="4490225"/>
                    <a:ext cx="358305" cy="365965"/>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b="1" dirty="0">
                        <a:solidFill>
                          <a:srgbClr val="0000FF"/>
                        </a:solidFill>
                        <a:latin typeface="Arial" pitchFamily="34" charset="0"/>
                        <a:cs typeface="Arial" pitchFamily="34" charset="0"/>
                      </a:rPr>
                      <a:t>+ </a:t>
                    </a:r>
                  </a:p>
                </p:txBody>
              </p:sp>
            </p:grpSp>
            <p:sp>
              <p:nvSpPr>
                <p:cNvPr id="231" name="Rounded Rectangle 230"/>
                <p:cNvSpPr/>
                <p:nvPr/>
              </p:nvSpPr>
              <p:spPr>
                <a:xfrm>
                  <a:off x="9492936" y="4331132"/>
                  <a:ext cx="393495" cy="228938"/>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b="1" dirty="0">
                      <a:solidFill>
                        <a:srgbClr val="FF0000"/>
                      </a:solidFill>
                      <a:latin typeface="Arial" pitchFamily="34" charset="0"/>
                      <a:cs typeface="Arial" pitchFamily="34" charset="0"/>
                    </a:rPr>
                    <a:t>-</a:t>
                  </a:r>
                </a:p>
              </p:txBody>
            </p:sp>
            <p:cxnSp>
              <p:nvCxnSpPr>
                <p:cNvPr id="234" name="Straight Arrow Connector 233"/>
                <p:cNvCxnSpPr>
                  <a:stCxn id="222" idx="1"/>
                  <a:endCxn id="223" idx="3"/>
                </p:cNvCxnSpPr>
                <p:nvPr/>
              </p:nvCxnSpPr>
              <p:spPr>
                <a:xfrm flipH="1">
                  <a:off x="8983167" y="2863807"/>
                  <a:ext cx="350328" cy="0"/>
                </a:xfrm>
                <a:prstGeom prst="straightConnector1">
                  <a:avLst/>
                </a:prstGeom>
                <a:ln w="25400">
                  <a:solidFill>
                    <a:schemeClr val="bg1">
                      <a:lumMod val="6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35" name="Straight Arrow Connector 21"/>
                <p:cNvCxnSpPr>
                  <a:stCxn id="222" idx="2"/>
                  <a:endCxn id="226" idx="3"/>
                </p:cNvCxnSpPr>
                <p:nvPr/>
              </p:nvCxnSpPr>
              <p:spPr>
                <a:xfrm rot="5400000">
                  <a:off x="9046394" y="3642100"/>
                  <a:ext cx="1468414" cy="1387352"/>
                </a:xfrm>
                <a:prstGeom prst="curvedConnector2">
                  <a:avLst/>
                </a:prstGeom>
                <a:ln w="5080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grpSp>
              <p:nvGrpSpPr>
                <p:cNvPr id="236" name="Group 235"/>
                <p:cNvGrpSpPr/>
                <p:nvPr/>
              </p:nvGrpSpPr>
              <p:grpSpPr>
                <a:xfrm>
                  <a:off x="8638824" y="4968055"/>
                  <a:ext cx="447195" cy="393319"/>
                  <a:chOff x="10580207" y="5730719"/>
                  <a:chExt cx="447195" cy="393319"/>
                </a:xfrm>
              </p:grpSpPr>
              <p:sp>
                <p:nvSpPr>
                  <p:cNvPr id="241" name="Rounded Rectangle 240"/>
                  <p:cNvSpPr/>
                  <p:nvPr/>
                </p:nvSpPr>
                <p:spPr>
                  <a:xfrm>
                    <a:off x="10580207" y="5730719"/>
                    <a:ext cx="447195" cy="275034"/>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dirty="0">
                        <a:solidFill>
                          <a:schemeClr val="tx1"/>
                        </a:solidFill>
                        <a:latin typeface="Arial" pitchFamily="34" charset="0"/>
                        <a:cs typeface="Arial" pitchFamily="34" charset="0"/>
                      </a:rPr>
                      <a:t>-</a:t>
                    </a:r>
                  </a:p>
                </p:txBody>
              </p:sp>
              <p:sp>
                <p:nvSpPr>
                  <p:cNvPr id="243" name="Rounded Rectangle 242"/>
                  <p:cNvSpPr/>
                  <p:nvPr/>
                </p:nvSpPr>
                <p:spPr>
                  <a:xfrm>
                    <a:off x="10580207" y="5849004"/>
                    <a:ext cx="447195" cy="275034"/>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b="1" dirty="0">
                        <a:solidFill>
                          <a:schemeClr val="tx1"/>
                        </a:solidFill>
                        <a:latin typeface="Arial" pitchFamily="34" charset="0"/>
                        <a:cs typeface="Arial" pitchFamily="34" charset="0"/>
                      </a:rPr>
                      <a:t>x</a:t>
                    </a:r>
                  </a:p>
                </p:txBody>
              </p:sp>
            </p:grpSp>
            <p:sp>
              <p:nvSpPr>
                <p:cNvPr id="237" name="Rounded Rectangle 236"/>
                <p:cNvSpPr/>
                <p:nvPr/>
              </p:nvSpPr>
              <p:spPr>
                <a:xfrm>
                  <a:off x="10502379" y="4749483"/>
                  <a:ext cx="447195" cy="275034"/>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b="1" dirty="0">
                      <a:solidFill>
                        <a:srgbClr val="0000FF"/>
                      </a:solidFill>
                      <a:latin typeface="Arial" panose="020B0604020202020204" pitchFamily="34" charset="0"/>
                      <a:cs typeface="Arial" panose="020B0604020202020204" pitchFamily="34" charset="0"/>
                    </a:rPr>
                    <a:t>σ</a:t>
                  </a:r>
                </a:p>
              </p:txBody>
            </p:sp>
            <p:grpSp>
              <p:nvGrpSpPr>
                <p:cNvPr id="238" name="Group 237"/>
                <p:cNvGrpSpPr/>
                <p:nvPr/>
              </p:nvGrpSpPr>
              <p:grpSpPr>
                <a:xfrm>
                  <a:off x="9675829" y="4220634"/>
                  <a:ext cx="447195" cy="393319"/>
                  <a:chOff x="10580207" y="5730719"/>
                  <a:chExt cx="447195" cy="393319"/>
                </a:xfrm>
              </p:grpSpPr>
              <p:sp>
                <p:nvSpPr>
                  <p:cNvPr id="239" name="Rounded Rectangle 238"/>
                  <p:cNvSpPr/>
                  <p:nvPr/>
                </p:nvSpPr>
                <p:spPr>
                  <a:xfrm>
                    <a:off x="10580207" y="5730719"/>
                    <a:ext cx="447195" cy="275034"/>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itchFamily="34" charset="0"/>
                        <a:cs typeface="Arial" pitchFamily="34" charset="0"/>
                      </a:rPr>
                      <a:t>-</a:t>
                    </a:r>
                  </a:p>
                </p:txBody>
              </p:sp>
              <p:sp>
                <p:nvSpPr>
                  <p:cNvPr id="240" name="Rounded Rectangle 239"/>
                  <p:cNvSpPr/>
                  <p:nvPr/>
                </p:nvSpPr>
                <p:spPr>
                  <a:xfrm>
                    <a:off x="10580207" y="5849004"/>
                    <a:ext cx="447195" cy="275034"/>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000" b="1" dirty="0">
                        <a:solidFill>
                          <a:srgbClr val="FF0000"/>
                        </a:solidFill>
                        <a:latin typeface="Arial" pitchFamily="34" charset="0"/>
                        <a:cs typeface="Arial" pitchFamily="34" charset="0"/>
                      </a:rPr>
                      <a:t>x</a:t>
                    </a:r>
                  </a:p>
                </p:txBody>
              </p:sp>
            </p:grpSp>
          </p:grpSp>
        </p:grpSp>
        <p:sp>
          <p:nvSpPr>
            <p:cNvPr id="131" name="Isosceles Triangle 130"/>
            <p:cNvSpPr/>
            <p:nvPr/>
          </p:nvSpPr>
          <p:spPr>
            <a:xfrm rot="10542053">
              <a:off x="7143074" y="10044610"/>
              <a:ext cx="211778" cy="182567"/>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98" name="Isosceles Triangle 597"/>
            <p:cNvSpPr/>
            <p:nvPr/>
          </p:nvSpPr>
          <p:spPr>
            <a:xfrm rot="10800000">
              <a:off x="4114938" y="10040892"/>
              <a:ext cx="211778" cy="182567"/>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99" name="Isosceles Triangle 598"/>
            <p:cNvSpPr/>
            <p:nvPr/>
          </p:nvSpPr>
          <p:spPr>
            <a:xfrm rot="16200000">
              <a:off x="5336682" y="11065332"/>
              <a:ext cx="211778" cy="182567"/>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00" name="Isosceles Triangle 599"/>
            <p:cNvSpPr/>
            <p:nvPr/>
          </p:nvSpPr>
          <p:spPr>
            <a:xfrm rot="10800000">
              <a:off x="4115813" y="12669669"/>
              <a:ext cx="211778" cy="182567"/>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01" name="Isosceles Triangle 600"/>
            <p:cNvSpPr/>
            <p:nvPr/>
          </p:nvSpPr>
          <p:spPr>
            <a:xfrm rot="5854619">
              <a:off x="2763846" y="13800131"/>
              <a:ext cx="211778" cy="182567"/>
            </a:xfrm>
            <a:prstGeom prst="triangl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33" name="Group 132"/>
          <p:cNvGrpSpPr/>
          <p:nvPr/>
        </p:nvGrpSpPr>
        <p:grpSpPr>
          <a:xfrm>
            <a:off x="10793145" y="5977811"/>
            <a:ext cx="8847452" cy="7432166"/>
            <a:chOff x="10793145" y="5977811"/>
            <a:chExt cx="8847452" cy="7432166"/>
          </a:xfrm>
        </p:grpSpPr>
        <p:grpSp>
          <p:nvGrpSpPr>
            <p:cNvPr id="71" name="Group 70"/>
            <p:cNvGrpSpPr/>
            <p:nvPr/>
          </p:nvGrpSpPr>
          <p:grpSpPr>
            <a:xfrm>
              <a:off x="10793145" y="5977811"/>
              <a:ext cx="8847452" cy="7432166"/>
              <a:chOff x="10791000" y="6362819"/>
              <a:chExt cx="8847452" cy="7432166"/>
            </a:xfrm>
          </p:grpSpPr>
          <p:cxnSp>
            <p:nvCxnSpPr>
              <p:cNvPr id="147" name="Curved Connector 146"/>
              <p:cNvCxnSpPr>
                <a:stCxn id="152" idx="1"/>
                <a:endCxn id="153" idx="1"/>
              </p:cNvCxnSpPr>
              <p:nvPr/>
            </p:nvCxnSpPr>
            <p:spPr>
              <a:xfrm rot="10800000" flipV="1">
                <a:off x="12509094" y="6865230"/>
                <a:ext cx="87792" cy="5873472"/>
              </a:xfrm>
              <a:prstGeom prst="curvedConnector3">
                <a:avLst>
                  <a:gd name="adj1" fmla="val 2269902"/>
                </a:avLst>
              </a:prstGeom>
              <a:ln w="25400">
                <a:solidFill>
                  <a:srgbClr val="0000FF"/>
                </a:solidFill>
                <a:prstDash val="solid"/>
                <a:headEnd type="none"/>
                <a:tailEnd type="triangle" w="lg" len="lg"/>
              </a:ln>
            </p:spPr>
            <p:style>
              <a:lnRef idx="1">
                <a:schemeClr val="accent1"/>
              </a:lnRef>
              <a:fillRef idx="0">
                <a:schemeClr val="accent1"/>
              </a:fillRef>
              <a:effectRef idx="0">
                <a:schemeClr val="accent1"/>
              </a:effectRef>
              <a:fontRef idx="minor">
                <a:schemeClr val="tx1"/>
              </a:fontRef>
            </p:style>
          </p:cxnSp>
          <p:grpSp>
            <p:nvGrpSpPr>
              <p:cNvPr id="68" name="Group 67"/>
              <p:cNvGrpSpPr/>
              <p:nvPr/>
            </p:nvGrpSpPr>
            <p:grpSpPr>
              <a:xfrm>
                <a:off x="10791000" y="6362819"/>
                <a:ext cx="8847452" cy="7432166"/>
                <a:chOff x="10638600" y="6362819"/>
                <a:chExt cx="8847452" cy="7432166"/>
              </a:xfrm>
            </p:grpSpPr>
            <p:sp>
              <p:nvSpPr>
                <p:cNvPr id="149" name="Rounded Rectangle 148"/>
                <p:cNvSpPr/>
                <p:nvPr/>
              </p:nvSpPr>
              <p:spPr>
                <a:xfrm>
                  <a:off x="16485849" y="8449234"/>
                  <a:ext cx="3000203" cy="2381271"/>
                </a:xfrm>
                <a:prstGeom prst="roundRect">
                  <a:avLst/>
                </a:prstGeom>
                <a:solidFill>
                  <a:schemeClr val="accent1">
                    <a:lumMod val="40000"/>
                    <a:lumOff val="60000"/>
                  </a:schemeClr>
                </a:solidFill>
                <a:ln w="38100">
                  <a:solidFill>
                    <a:srgbClr val="BDD7E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prstClr val="black"/>
                      </a:solidFill>
                      <a:latin typeface="Arial" pitchFamily="34" charset="0"/>
                      <a:cs typeface="Arial" pitchFamily="34" charset="0"/>
                    </a:rPr>
                    <a:t>community</a:t>
                  </a:r>
                </a:p>
                <a:p>
                  <a:pPr algn="ctr"/>
                  <a:r>
                    <a:rPr lang="en-AU" sz="2800" b="1" dirty="0">
                      <a:solidFill>
                        <a:prstClr val="black"/>
                      </a:solidFill>
                      <a:latin typeface="Arial" pitchFamily="34" charset="0"/>
                      <a:cs typeface="Arial" pitchFamily="34" charset="0"/>
                    </a:rPr>
                    <a:t>mean rainfall </a:t>
                  </a:r>
                  <a:br>
                    <a:rPr lang="en-AU" sz="2800" b="1" dirty="0">
                      <a:solidFill>
                        <a:prstClr val="black"/>
                      </a:solidFill>
                      <a:latin typeface="Arial" pitchFamily="34" charset="0"/>
                      <a:cs typeface="Arial" pitchFamily="34" charset="0"/>
                    </a:rPr>
                  </a:br>
                  <a:r>
                    <a:rPr lang="en-AU" sz="2800" b="1" dirty="0">
                      <a:solidFill>
                        <a:prstClr val="black"/>
                      </a:solidFill>
                      <a:latin typeface="Arial" pitchFamily="34" charset="0"/>
                      <a:cs typeface="Arial" pitchFamily="34" charset="0"/>
                    </a:rPr>
                    <a:t>niche width</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0.381</a:t>
                  </a:r>
                  <a:endParaRPr lang="en-AU" sz="2800" b="1" dirty="0">
                    <a:solidFill>
                      <a:prstClr val="black"/>
                    </a:solidFill>
                    <a:latin typeface="Arial" pitchFamily="34" charset="0"/>
                    <a:cs typeface="Arial" pitchFamily="34" charset="0"/>
                  </a:endParaRPr>
                </a:p>
              </p:txBody>
            </p:sp>
            <p:sp>
              <p:nvSpPr>
                <p:cNvPr id="150" name="Rounded Rectangle 149"/>
                <p:cNvSpPr/>
                <p:nvPr/>
              </p:nvSpPr>
              <p:spPr>
                <a:xfrm>
                  <a:off x="12494858" y="8455682"/>
                  <a:ext cx="2628810" cy="2374823"/>
                </a:xfrm>
                <a:prstGeom prst="roundRect">
                  <a:avLst/>
                </a:prstGeom>
                <a:solidFill>
                  <a:srgbClr val="00B050"/>
                </a:solid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800" b="1" dirty="0">
                    <a:solidFill>
                      <a:schemeClr val="tx1"/>
                    </a:solidFill>
                    <a:latin typeface="Arial" pitchFamily="34" charset="0"/>
                    <a:cs typeface="Arial" pitchFamily="34" charset="0"/>
                  </a:endParaRPr>
                </a:p>
                <a:p>
                  <a:pPr algn="ctr"/>
                  <a:r>
                    <a:rPr lang="en-AU" sz="2800" b="1" dirty="0">
                      <a:solidFill>
                        <a:schemeClr val="tx1"/>
                      </a:solidFill>
                      <a:latin typeface="Arial" pitchFamily="34" charset="0"/>
                      <a:cs typeface="Arial" pitchFamily="34" charset="0"/>
                    </a:rPr>
                    <a:t>community</a:t>
                  </a:r>
                </a:p>
                <a:p>
                  <a:pPr algn="ctr"/>
                  <a:r>
                    <a:rPr lang="en-AU" sz="2800" b="1" dirty="0">
                      <a:solidFill>
                        <a:schemeClr val="tx1"/>
                      </a:solidFill>
                      <a:latin typeface="Arial" pitchFamily="34" charset="0"/>
                      <a:cs typeface="Arial" pitchFamily="34" charset="0"/>
                    </a:rPr>
                    <a:t>mean</a:t>
                  </a:r>
                </a:p>
                <a:p>
                  <a:pPr algn="ctr"/>
                  <a:r>
                    <a:rPr lang="en-AU" sz="2800" b="1" dirty="0">
                      <a:solidFill>
                        <a:schemeClr val="tx1"/>
                      </a:solidFill>
                      <a:latin typeface="Arial" pitchFamily="34" charset="0"/>
                      <a:cs typeface="Arial" pitchFamily="34" charset="0"/>
                    </a:rPr>
                    <a:t>leaf area</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0.922</a:t>
                  </a:r>
                </a:p>
                <a:p>
                  <a:pPr algn="ctr"/>
                  <a:endParaRPr lang="en-AU" sz="2800" b="1" dirty="0">
                    <a:solidFill>
                      <a:schemeClr val="tx1"/>
                    </a:solidFill>
                    <a:latin typeface="Arial" pitchFamily="34" charset="0"/>
                    <a:cs typeface="Arial" pitchFamily="34" charset="0"/>
                  </a:endParaRPr>
                </a:p>
              </p:txBody>
            </p:sp>
            <p:sp>
              <p:nvSpPr>
                <p:cNvPr id="152" name="Rounded Rectangle 151"/>
                <p:cNvSpPr/>
                <p:nvPr/>
              </p:nvSpPr>
              <p:spPr>
                <a:xfrm>
                  <a:off x="12444486" y="6362819"/>
                  <a:ext cx="2729556" cy="1004822"/>
                </a:xfrm>
                <a:prstGeom prst="roundRect">
                  <a:avLst/>
                </a:prstGeom>
                <a:solidFill>
                  <a:srgbClr val="0000FF"/>
                </a:solidFill>
                <a:ln w="3810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800" b="1" dirty="0">
                      <a:solidFill>
                        <a:schemeClr val="bg1"/>
                      </a:solidFill>
                      <a:latin typeface="Arial" pitchFamily="34" charset="0"/>
                      <a:cs typeface="Arial" pitchFamily="34" charset="0"/>
                    </a:rPr>
                    <a:t>rainfall</a:t>
                  </a:r>
                </a:p>
              </p:txBody>
            </p:sp>
            <p:sp>
              <p:nvSpPr>
                <p:cNvPr id="153" name="Rounded Rectangle 152"/>
                <p:cNvSpPr/>
                <p:nvPr/>
              </p:nvSpPr>
              <p:spPr>
                <a:xfrm>
                  <a:off x="12356694" y="11682419"/>
                  <a:ext cx="2905138" cy="2112566"/>
                </a:xfrm>
                <a:prstGeom prst="roundRect">
                  <a:avLst/>
                </a:prstGeom>
                <a:solidFill>
                  <a:srgbClr val="E66914"/>
                </a:solidFill>
                <a:ln w="38100">
                  <a:solidFill>
                    <a:srgbClr val="E6691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800" b="1" dirty="0">
                    <a:solidFill>
                      <a:schemeClr val="tx1"/>
                    </a:solidFill>
                    <a:latin typeface="Arial" pitchFamily="34" charset="0"/>
                    <a:cs typeface="Arial" pitchFamily="34" charset="0"/>
                  </a:endParaRPr>
                </a:p>
                <a:p>
                  <a:pPr algn="ctr"/>
                  <a:r>
                    <a:rPr lang="en-AU" sz="2800" b="1" dirty="0">
                      <a:solidFill>
                        <a:schemeClr val="tx1"/>
                      </a:solidFill>
                      <a:latin typeface="Arial" pitchFamily="34" charset="0"/>
                      <a:cs typeface="Arial" pitchFamily="34" charset="0"/>
                    </a:rPr>
                    <a:t>community</a:t>
                  </a:r>
                </a:p>
                <a:p>
                  <a:pPr algn="ctr"/>
                  <a:r>
                    <a:rPr lang="en-AU" sz="2800" b="1" dirty="0">
                      <a:solidFill>
                        <a:schemeClr val="tx1"/>
                      </a:solidFill>
                      <a:latin typeface="Arial" pitchFamily="34" charset="0"/>
                      <a:cs typeface="Arial" pitchFamily="34" charset="0"/>
                    </a:rPr>
                    <a:t>GPP</a:t>
                  </a:r>
                </a:p>
                <a:p>
                  <a:pPr algn="ctr"/>
                  <a:r>
                    <a:rPr lang="en-AU" sz="2800" b="1" dirty="0">
                      <a:solidFill>
                        <a:schemeClr val="tx1"/>
                      </a:solidFill>
                      <a:latin typeface="Arial" pitchFamily="34" charset="0"/>
                      <a:cs typeface="Arial" pitchFamily="34" charset="0"/>
                    </a:rPr>
                    <a:t>magnitude</a:t>
                  </a:r>
                </a:p>
                <a:p>
                  <a:pPr algn="ctr"/>
                  <a:r>
                    <a:rPr lang="en-AU" sz="2800" dirty="0">
                      <a:solidFill>
                        <a:schemeClr val="tx1"/>
                      </a:solidFill>
                      <a:latin typeface="Arial" pitchFamily="34" charset="0"/>
                      <a:cs typeface="Arial" pitchFamily="34" charset="0"/>
                    </a:rPr>
                    <a:t>R</a:t>
                  </a:r>
                  <a:r>
                    <a:rPr lang="en-AU" sz="2800" baseline="30000" dirty="0">
                      <a:solidFill>
                        <a:schemeClr val="tx1"/>
                      </a:solidFill>
                      <a:latin typeface="Arial" pitchFamily="34" charset="0"/>
                      <a:cs typeface="Arial" pitchFamily="34" charset="0"/>
                    </a:rPr>
                    <a:t>2</a:t>
                  </a:r>
                  <a:r>
                    <a:rPr lang="en-AU" sz="2800" dirty="0">
                      <a:solidFill>
                        <a:schemeClr val="tx1"/>
                      </a:solidFill>
                      <a:latin typeface="Arial" pitchFamily="34" charset="0"/>
                      <a:cs typeface="Arial" pitchFamily="34" charset="0"/>
                    </a:rPr>
                    <a:t> = 0.504</a:t>
                  </a:r>
                </a:p>
                <a:p>
                  <a:pPr algn="ctr"/>
                  <a:endParaRPr lang="en-AU" sz="2800" b="1" dirty="0">
                    <a:solidFill>
                      <a:schemeClr val="tx1"/>
                    </a:solidFill>
                    <a:latin typeface="Arial" pitchFamily="34" charset="0"/>
                    <a:cs typeface="Arial" pitchFamily="34" charset="0"/>
                  </a:endParaRPr>
                </a:p>
              </p:txBody>
            </p:sp>
            <p:cxnSp>
              <p:nvCxnSpPr>
                <p:cNvPr id="154" name="Curved Connector 26"/>
                <p:cNvCxnSpPr>
                  <a:stCxn id="152" idx="2"/>
                  <a:endCxn id="150" idx="0"/>
                </p:cNvCxnSpPr>
                <p:nvPr/>
              </p:nvCxnSpPr>
              <p:spPr>
                <a:xfrm flipH="1">
                  <a:off x="13809263" y="7367641"/>
                  <a:ext cx="1" cy="1088041"/>
                </a:xfrm>
                <a:prstGeom prst="straightConnector1">
                  <a:avLst/>
                </a:prstGeom>
                <a:ln w="12700">
                  <a:solidFill>
                    <a:srgbClr val="FF0000"/>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5" name="Straight Arrow Connector 27"/>
                <p:cNvCxnSpPr>
                  <a:stCxn id="152" idx="3"/>
                  <a:endCxn id="149" idx="0"/>
                </p:cNvCxnSpPr>
                <p:nvPr/>
              </p:nvCxnSpPr>
              <p:spPr>
                <a:xfrm>
                  <a:off x="15174042" y="6865230"/>
                  <a:ext cx="2811909" cy="1584004"/>
                </a:xfrm>
                <a:prstGeom prst="curvedConnector2">
                  <a:avLst/>
                </a:prstGeom>
                <a:ln w="44450">
                  <a:solidFill>
                    <a:srgbClr val="0000FF"/>
                  </a:solidFill>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56" name="Straight Arrow Connector 155"/>
                <p:cNvCxnSpPr>
                  <a:stCxn id="150" idx="2"/>
                  <a:endCxn id="153" idx="0"/>
                </p:cNvCxnSpPr>
                <p:nvPr/>
              </p:nvCxnSpPr>
              <p:spPr>
                <a:xfrm>
                  <a:off x="13809263" y="10830505"/>
                  <a:ext cx="0" cy="851914"/>
                </a:xfrm>
                <a:prstGeom prst="straightConnector1">
                  <a:avLst/>
                </a:prstGeom>
                <a:ln w="19050">
                  <a:solidFill>
                    <a:srgbClr val="FF0000"/>
                  </a:solidFill>
                  <a:prstDash val="dash"/>
                  <a:tailEnd type="triangle" w="lg" len="lg"/>
                </a:ln>
              </p:spPr>
              <p:style>
                <a:lnRef idx="1">
                  <a:schemeClr val="accent1"/>
                </a:lnRef>
                <a:fillRef idx="0">
                  <a:schemeClr val="accent1"/>
                </a:fillRef>
                <a:effectRef idx="0">
                  <a:schemeClr val="accent1"/>
                </a:effectRef>
                <a:fontRef idx="minor">
                  <a:schemeClr val="tx1"/>
                </a:fontRef>
              </p:style>
            </p:cxnSp>
            <p:sp>
              <p:nvSpPr>
                <p:cNvPr id="168" name="Rounded Rectangle 167"/>
                <p:cNvSpPr/>
                <p:nvPr/>
              </p:nvSpPr>
              <p:spPr>
                <a:xfrm>
                  <a:off x="16818509" y="11614952"/>
                  <a:ext cx="2253924" cy="1317091"/>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2000" b="1" dirty="0">
                    <a:solidFill>
                      <a:srgbClr val="0000FF"/>
                    </a:solidFill>
                    <a:latin typeface="Arial" pitchFamily="34" charset="0"/>
                    <a:cs typeface="Arial" pitchFamily="34" charset="0"/>
                  </a:endParaRPr>
                </a:p>
              </p:txBody>
            </p:sp>
            <p:cxnSp>
              <p:nvCxnSpPr>
                <p:cNvPr id="159" name="Straight Arrow Connector 158"/>
                <p:cNvCxnSpPr>
                  <a:stCxn id="149" idx="1"/>
                  <a:endCxn id="150" idx="3"/>
                </p:cNvCxnSpPr>
                <p:nvPr/>
              </p:nvCxnSpPr>
              <p:spPr>
                <a:xfrm flipH="1">
                  <a:off x="15123668" y="9639870"/>
                  <a:ext cx="1362181" cy="3224"/>
                </a:xfrm>
                <a:prstGeom prst="straightConnector1">
                  <a:avLst/>
                </a:prstGeom>
                <a:ln w="76200">
                  <a:solidFill>
                    <a:srgbClr val="0000FF"/>
                  </a:solidFill>
                  <a:prstDash val="solid"/>
                  <a:tailEnd type="triangle" w="lg" len="lg"/>
                </a:ln>
              </p:spPr>
              <p:style>
                <a:lnRef idx="1">
                  <a:schemeClr val="accent1"/>
                </a:lnRef>
                <a:fillRef idx="0">
                  <a:schemeClr val="accent1"/>
                </a:fillRef>
                <a:effectRef idx="0">
                  <a:schemeClr val="accent1"/>
                </a:effectRef>
                <a:fontRef idx="minor">
                  <a:schemeClr val="tx1"/>
                </a:fontRef>
              </p:style>
            </p:cxnSp>
            <p:cxnSp>
              <p:nvCxnSpPr>
                <p:cNvPr id="160" name="Straight Arrow Connector 21"/>
                <p:cNvCxnSpPr>
                  <a:stCxn id="149" idx="2"/>
                  <a:endCxn id="153" idx="3"/>
                </p:cNvCxnSpPr>
                <p:nvPr/>
              </p:nvCxnSpPr>
              <p:spPr>
                <a:xfrm rot="5400000">
                  <a:off x="15669794" y="10422544"/>
                  <a:ext cx="1908197" cy="2724119"/>
                </a:xfrm>
                <a:prstGeom prst="curvedConnector2">
                  <a:avLst/>
                </a:prstGeom>
                <a:ln w="57150">
                  <a:solidFill>
                    <a:srgbClr val="0000FF"/>
                  </a:solidFill>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335" name="Rounded Rectangle 334"/>
                <p:cNvSpPr/>
                <p:nvPr/>
              </p:nvSpPr>
              <p:spPr>
                <a:xfrm>
                  <a:off x="15370923" y="9053189"/>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1.004</a:t>
                  </a:r>
                </a:p>
              </p:txBody>
            </p:sp>
            <p:sp>
              <p:nvSpPr>
                <p:cNvPr id="336" name="Rounded Rectangle 335"/>
                <p:cNvSpPr/>
                <p:nvPr/>
              </p:nvSpPr>
              <p:spPr>
                <a:xfrm>
                  <a:off x="16813222" y="6800816"/>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0.617</a:t>
                  </a:r>
                </a:p>
              </p:txBody>
            </p:sp>
            <p:sp>
              <p:nvSpPr>
                <p:cNvPr id="337" name="Rounded Rectangle 336"/>
                <p:cNvSpPr/>
                <p:nvPr/>
              </p:nvSpPr>
              <p:spPr>
                <a:xfrm>
                  <a:off x="13864511" y="7661697"/>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-0.073</a:t>
                  </a:r>
                </a:p>
              </p:txBody>
            </p:sp>
            <p:sp>
              <p:nvSpPr>
                <p:cNvPr id="338" name="Rounded Rectangle 337"/>
                <p:cNvSpPr/>
                <p:nvPr/>
              </p:nvSpPr>
              <p:spPr>
                <a:xfrm>
                  <a:off x="10638600" y="9094133"/>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0.243</a:t>
                  </a:r>
                </a:p>
              </p:txBody>
            </p:sp>
            <p:sp>
              <p:nvSpPr>
                <p:cNvPr id="339" name="Rounded Rectangle 338"/>
                <p:cNvSpPr/>
                <p:nvPr/>
              </p:nvSpPr>
              <p:spPr>
                <a:xfrm>
                  <a:off x="16813222" y="12130827"/>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0000FF"/>
                      </a:solidFill>
                      <a:latin typeface="Arial" panose="020B0604020202020204" pitchFamily="34" charset="0"/>
                      <a:cs typeface="Arial" panose="020B0604020202020204" pitchFamily="34" charset="0"/>
                    </a:rPr>
                    <a:t>0.734</a:t>
                  </a:r>
                </a:p>
              </p:txBody>
            </p:sp>
            <p:sp>
              <p:nvSpPr>
                <p:cNvPr id="340" name="Rounded Rectangle 339"/>
                <p:cNvSpPr/>
                <p:nvPr/>
              </p:nvSpPr>
              <p:spPr>
                <a:xfrm>
                  <a:off x="13918078" y="10902695"/>
                  <a:ext cx="1159274" cy="587347"/>
                </a:xfrm>
                <a:prstGeom prst="roundRect">
                  <a:avLst/>
                </a:prstGeom>
                <a:no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2400" dirty="0">
                      <a:solidFill>
                        <a:srgbClr val="FF0000"/>
                      </a:solidFill>
                      <a:latin typeface="Arial" panose="020B0604020202020204" pitchFamily="34" charset="0"/>
                      <a:cs typeface="Arial" panose="020B0604020202020204" pitchFamily="34" charset="0"/>
                    </a:rPr>
                    <a:t>-0.216</a:t>
                  </a:r>
                </a:p>
              </p:txBody>
            </p:sp>
          </p:grpSp>
        </p:grpSp>
        <p:sp>
          <p:nvSpPr>
            <p:cNvPr id="602" name="Isosceles Triangle 601"/>
            <p:cNvSpPr/>
            <p:nvPr/>
          </p:nvSpPr>
          <p:spPr>
            <a:xfrm rot="10800000">
              <a:off x="13867736" y="11146531"/>
              <a:ext cx="192144" cy="165641"/>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03" name="Isosceles Triangle 602"/>
            <p:cNvSpPr/>
            <p:nvPr/>
          </p:nvSpPr>
          <p:spPr>
            <a:xfrm rot="5670256">
              <a:off x="12329883" y="12270873"/>
              <a:ext cx="192144" cy="165641"/>
            </a:xfrm>
            <a:prstGeom prst="triangle">
              <a:avLst/>
            </a:prstGeom>
            <a:solidFill>
              <a:srgbClr val="00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04" name="Isosceles Triangle 603"/>
            <p:cNvSpPr/>
            <p:nvPr/>
          </p:nvSpPr>
          <p:spPr>
            <a:xfrm rot="10800000">
              <a:off x="13870714" y="7912414"/>
              <a:ext cx="192144" cy="165641"/>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263" name="TextBox 262">
            <a:extLst>
              <a:ext uri="{FF2B5EF4-FFF2-40B4-BE49-F238E27FC236}">
                <a16:creationId xmlns:a16="http://schemas.microsoft.com/office/drawing/2014/main" id="{60BB957C-E194-6D0A-1D48-6728D7209BF1}"/>
              </a:ext>
            </a:extLst>
          </p:cNvPr>
          <p:cNvSpPr txBox="1"/>
          <p:nvPr/>
        </p:nvSpPr>
        <p:spPr>
          <a:xfrm>
            <a:off x="10545482" y="4169845"/>
            <a:ext cx="9184980" cy="923330"/>
          </a:xfrm>
          <a:prstGeom prst="rect">
            <a:avLst/>
          </a:prstGeom>
          <a:solidFill>
            <a:schemeClr val="tx1"/>
          </a:solidFill>
          <a:ln w="19050">
            <a:noFill/>
          </a:ln>
        </p:spPr>
        <p:txBody>
          <a:bodyPr wrap="square" rtlCol="0">
            <a:spAutoFit/>
          </a:bodyPr>
          <a:lstStyle/>
          <a:p>
            <a:r>
              <a:rPr lang="en-AU" sz="5400" b="1" dirty="0">
                <a:solidFill>
                  <a:schemeClr val="bg1"/>
                </a:solidFill>
                <a:latin typeface="Arial" panose="020B0604020202020204" pitchFamily="34" charset="0"/>
                <a:cs typeface="Arial" panose="020B0604020202020204" pitchFamily="34" charset="0"/>
                <a:hlinkClick r:id="rId15" action="ppaction://hlinkfile">
                  <a:extLst>
                    <a:ext uri="{A12FA001-AC4F-418D-AE19-62706E023703}">
                      <ahyp:hlinkClr xmlns:ahyp="http://schemas.microsoft.com/office/drawing/2018/hyperlinkcolor" val="tx"/>
                    </a:ext>
                  </a:extLst>
                </a:hlinkClick>
              </a:rPr>
              <a:t>Structural equations</a:t>
            </a:r>
            <a:endParaRPr lang="en-AU" sz="5400" b="1" dirty="0">
              <a:solidFill>
                <a:schemeClr val="bg1"/>
              </a:solidFill>
              <a:latin typeface="Arial" panose="020B0604020202020204" pitchFamily="34" charset="0"/>
              <a:cs typeface="Arial" panose="020B0604020202020204" pitchFamily="34" charset="0"/>
            </a:endParaRPr>
          </a:p>
        </p:txBody>
      </p:sp>
      <p:sp>
        <p:nvSpPr>
          <p:cNvPr id="264" name="TextBox 263">
            <a:extLst>
              <a:ext uri="{FF2B5EF4-FFF2-40B4-BE49-F238E27FC236}">
                <a16:creationId xmlns:a16="http://schemas.microsoft.com/office/drawing/2014/main" id="{2F55DA3B-3C9D-84A4-D9C4-2C9B8E36733A}"/>
              </a:ext>
            </a:extLst>
          </p:cNvPr>
          <p:cNvSpPr txBox="1"/>
          <p:nvPr/>
        </p:nvSpPr>
        <p:spPr>
          <a:xfrm>
            <a:off x="737330" y="4169845"/>
            <a:ext cx="9184980" cy="923330"/>
          </a:xfrm>
          <a:prstGeom prst="rect">
            <a:avLst/>
          </a:prstGeom>
          <a:solidFill>
            <a:schemeClr val="tx1"/>
          </a:solidFill>
          <a:ln w="19050">
            <a:noFill/>
          </a:ln>
        </p:spPr>
        <p:txBody>
          <a:bodyPr wrap="square" rtlCol="0">
            <a:spAutoFit/>
          </a:bodyPr>
          <a:lstStyle/>
          <a:p>
            <a:r>
              <a:rPr lang="en-AU" sz="5400" b="1" dirty="0">
                <a:solidFill>
                  <a:schemeClr val="bg1"/>
                </a:solidFill>
                <a:latin typeface="Arial" panose="020B0604020202020204" pitchFamily="34" charset="0"/>
                <a:cs typeface="Arial" panose="020B0604020202020204" pitchFamily="34" charset="0"/>
                <a:hlinkClick r:id="rId16" action="ppaction://hlinkfile">
                  <a:extLst>
                    <a:ext uri="{A12FA001-AC4F-418D-AE19-62706E023703}">
                      <ahyp:hlinkClr xmlns:ahyp="http://schemas.microsoft.com/office/drawing/2018/hyperlinkcolor" val="tx"/>
                    </a:ext>
                  </a:extLst>
                </a:hlinkClick>
              </a:rPr>
              <a:t>Aim</a:t>
            </a:r>
            <a:endParaRPr lang="en-AU" sz="5400" b="1" dirty="0">
              <a:solidFill>
                <a:schemeClr val="bg1"/>
              </a:solidFill>
              <a:latin typeface="Arial" panose="020B0604020202020204" pitchFamily="34" charset="0"/>
              <a:cs typeface="Arial" panose="020B0604020202020204" pitchFamily="34" charset="0"/>
            </a:endParaRPr>
          </a:p>
        </p:txBody>
      </p:sp>
      <p:sp>
        <p:nvSpPr>
          <p:cNvPr id="282" name="TextBox 281">
            <a:extLst>
              <a:ext uri="{FF2B5EF4-FFF2-40B4-BE49-F238E27FC236}">
                <a16:creationId xmlns:a16="http://schemas.microsoft.com/office/drawing/2014/main" id="{48055914-8ACE-0D94-AFBF-036DA0B5CA49}"/>
              </a:ext>
            </a:extLst>
          </p:cNvPr>
          <p:cNvSpPr txBox="1"/>
          <p:nvPr/>
        </p:nvSpPr>
        <p:spPr>
          <a:xfrm>
            <a:off x="20350958" y="10528190"/>
            <a:ext cx="9184980" cy="923330"/>
          </a:xfrm>
          <a:prstGeom prst="rect">
            <a:avLst/>
          </a:prstGeom>
          <a:solidFill>
            <a:schemeClr val="tx1"/>
          </a:solidFill>
          <a:ln w="19050">
            <a:noFill/>
          </a:ln>
        </p:spPr>
        <p:txBody>
          <a:bodyPr wrap="square" rtlCol="0">
            <a:spAutoFit/>
          </a:bodyPr>
          <a:lstStyle/>
          <a:p>
            <a:r>
              <a:rPr lang="en-AU" sz="5400" b="1" dirty="0">
                <a:solidFill>
                  <a:schemeClr val="bg1"/>
                </a:solidFill>
                <a:latin typeface="Arial" panose="020B0604020202020204" pitchFamily="34" charset="0"/>
                <a:cs typeface="Arial" panose="020B0604020202020204" pitchFamily="34" charset="0"/>
                <a:hlinkClick r:id="rId15" action="ppaction://hlinkfile">
                  <a:extLst>
                    <a:ext uri="{A12FA001-AC4F-418D-AE19-62706E023703}">
                      <ahyp:hlinkClr xmlns:ahyp="http://schemas.microsoft.com/office/drawing/2018/hyperlinkcolor" val="tx"/>
                    </a:ext>
                  </a:extLst>
                </a:hlinkClick>
              </a:rPr>
              <a:t>Data sources</a:t>
            </a:r>
            <a:endParaRPr lang="en-AU" sz="5400" b="1" dirty="0">
              <a:solidFill>
                <a:schemeClr val="bg1"/>
              </a:solidFill>
              <a:latin typeface="Arial" panose="020B0604020202020204" pitchFamily="34" charset="0"/>
              <a:cs typeface="Arial" panose="020B0604020202020204" pitchFamily="34" charset="0"/>
            </a:endParaRPr>
          </a:p>
        </p:txBody>
      </p:sp>
      <p:sp>
        <p:nvSpPr>
          <p:cNvPr id="298" name="TextBox 297">
            <a:extLst>
              <a:ext uri="{FF2B5EF4-FFF2-40B4-BE49-F238E27FC236}">
                <a16:creationId xmlns:a16="http://schemas.microsoft.com/office/drawing/2014/main" id="{587DEC6C-A3BC-CB95-B3D8-E80892F92DB6}"/>
              </a:ext>
            </a:extLst>
          </p:cNvPr>
          <p:cNvSpPr txBox="1"/>
          <p:nvPr/>
        </p:nvSpPr>
        <p:spPr>
          <a:xfrm>
            <a:off x="727635" y="18748482"/>
            <a:ext cx="9184980" cy="923330"/>
          </a:xfrm>
          <a:prstGeom prst="rect">
            <a:avLst/>
          </a:prstGeom>
          <a:solidFill>
            <a:schemeClr val="tx1"/>
          </a:solidFill>
          <a:ln w="19050">
            <a:noFill/>
          </a:ln>
        </p:spPr>
        <p:txBody>
          <a:bodyPr wrap="square" rtlCol="0">
            <a:spAutoFit/>
          </a:bodyPr>
          <a:lstStyle/>
          <a:p>
            <a:r>
              <a:rPr lang="en-AU" sz="5400" b="1" dirty="0">
                <a:solidFill>
                  <a:schemeClr val="bg1"/>
                </a:solidFill>
                <a:latin typeface="Arial" panose="020B0604020202020204" pitchFamily="34" charset="0"/>
                <a:cs typeface="Arial" panose="020B0604020202020204" pitchFamily="34" charset="0"/>
                <a:hlinkClick r:id="rId17" action="ppaction://hlinkfile">
                  <a:extLst>
                    <a:ext uri="{A12FA001-AC4F-418D-AE19-62706E023703}">
                      <ahyp:hlinkClr xmlns:ahyp="http://schemas.microsoft.com/office/drawing/2018/hyperlinkcolor" val="tx"/>
                    </a:ext>
                  </a:extLst>
                </a:hlinkClick>
              </a:rPr>
              <a:t>Niche width</a:t>
            </a:r>
            <a:endParaRPr lang="en-AU" sz="5400" b="1" dirty="0">
              <a:solidFill>
                <a:schemeClr val="bg1"/>
              </a:solidFill>
              <a:latin typeface="Arial" panose="020B0604020202020204" pitchFamily="34" charset="0"/>
              <a:cs typeface="Arial" panose="020B0604020202020204" pitchFamily="34" charset="0"/>
            </a:endParaRPr>
          </a:p>
        </p:txBody>
      </p:sp>
      <p:sp>
        <p:nvSpPr>
          <p:cNvPr id="302" name="TextBox 301">
            <a:extLst>
              <a:ext uri="{FF2B5EF4-FFF2-40B4-BE49-F238E27FC236}">
                <a16:creationId xmlns:a16="http://schemas.microsoft.com/office/drawing/2014/main" id="{4EB31B6E-F39A-BD45-CCCC-A8056880A1A7}"/>
              </a:ext>
            </a:extLst>
          </p:cNvPr>
          <p:cNvSpPr txBox="1"/>
          <p:nvPr/>
        </p:nvSpPr>
        <p:spPr>
          <a:xfrm>
            <a:off x="725174" y="31317594"/>
            <a:ext cx="9184980" cy="923330"/>
          </a:xfrm>
          <a:prstGeom prst="rect">
            <a:avLst/>
          </a:prstGeom>
          <a:solidFill>
            <a:schemeClr val="tx1"/>
          </a:solidFill>
          <a:ln w="19050">
            <a:noFill/>
          </a:ln>
        </p:spPr>
        <p:txBody>
          <a:bodyPr wrap="square" rtlCol="0">
            <a:spAutoFit/>
          </a:bodyPr>
          <a:lstStyle/>
          <a:p>
            <a:r>
              <a:rPr lang="en-AU" sz="5400" b="1" dirty="0">
                <a:solidFill>
                  <a:schemeClr val="bg1"/>
                </a:solidFill>
                <a:latin typeface="Arial" panose="020B0604020202020204" pitchFamily="34" charset="0"/>
                <a:cs typeface="Arial" panose="020B0604020202020204" pitchFamily="34" charset="0"/>
                <a:hlinkClick r:id="rId15" action="ppaction://hlinkfile">
                  <a:extLst>
                    <a:ext uri="{A12FA001-AC4F-418D-AE19-62706E023703}">
                      <ahyp:hlinkClr xmlns:ahyp="http://schemas.microsoft.com/office/drawing/2018/hyperlinkcolor" val="tx"/>
                    </a:ext>
                  </a:extLst>
                </a:hlinkClick>
              </a:rPr>
              <a:t>Bivariate regressions</a:t>
            </a:r>
            <a:endParaRPr lang="en-AU" sz="54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4363318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13808</TotalTime>
  <Words>916</Words>
  <Application>Microsoft Office PowerPoint</Application>
  <PresentationFormat>Custom</PresentationFormat>
  <Paragraphs>155</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Hugh Burley</dc:creator>
  <cp:lastModifiedBy>Hugh Burley</cp:lastModifiedBy>
  <cp:revision>572</cp:revision>
  <dcterms:created xsi:type="dcterms:W3CDTF">2015-12-31T05:28:02Z</dcterms:created>
  <dcterms:modified xsi:type="dcterms:W3CDTF">2022-07-05T06:23:58Z</dcterms:modified>
</cp:coreProperties>
</file>

<file path=docProps/thumbnail.jpeg>
</file>